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7"/>
  </p:notesMasterIdLst>
  <p:handoutMasterIdLst>
    <p:handoutMasterId r:id="rId38"/>
  </p:handoutMasterIdLst>
  <p:sldIdLst>
    <p:sldId id="256" r:id="rId5"/>
    <p:sldId id="530" r:id="rId6"/>
    <p:sldId id="258" r:id="rId7"/>
    <p:sldId id="505" r:id="rId8"/>
    <p:sldId id="506" r:id="rId9"/>
    <p:sldId id="507" r:id="rId10"/>
    <p:sldId id="508" r:id="rId11"/>
    <p:sldId id="509" r:id="rId12"/>
    <p:sldId id="464" r:id="rId13"/>
    <p:sldId id="460" r:id="rId14"/>
    <p:sldId id="463" r:id="rId15"/>
    <p:sldId id="510" r:id="rId16"/>
    <p:sldId id="511" r:id="rId17"/>
    <p:sldId id="512" r:id="rId18"/>
    <p:sldId id="513" r:id="rId19"/>
    <p:sldId id="514" r:id="rId20"/>
    <p:sldId id="515" r:id="rId21"/>
    <p:sldId id="517" r:id="rId22"/>
    <p:sldId id="516" r:id="rId23"/>
    <p:sldId id="518" r:id="rId24"/>
    <p:sldId id="519" r:id="rId25"/>
    <p:sldId id="520" r:id="rId26"/>
    <p:sldId id="521" r:id="rId27"/>
    <p:sldId id="522" r:id="rId28"/>
    <p:sldId id="523" r:id="rId29"/>
    <p:sldId id="524" r:id="rId30"/>
    <p:sldId id="525" r:id="rId31"/>
    <p:sldId id="496" r:id="rId32"/>
    <p:sldId id="526" r:id="rId33"/>
    <p:sldId id="527" r:id="rId34"/>
    <p:sldId id="528" r:id="rId35"/>
    <p:sldId id="529" r:id="rId36"/>
  </p:sldIdLst>
  <p:sldSz cx="9144000" cy="6858000" type="screen4x3"/>
  <p:notesSz cx="9928225" cy="6797675"/>
  <p:custDataLst>
    <p:tags r:id="rId3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843" autoAdjust="0"/>
    <p:restoredTop sz="94646" autoAdjust="0"/>
  </p:normalViewPr>
  <p:slideViewPr>
    <p:cSldViewPr>
      <p:cViewPr varScale="1">
        <p:scale>
          <a:sx n="82" d="100"/>
          <a:sy n="82" d="100"/>
        </p:scale>
        <p:origin x="1206" y="12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04/04/2016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2923944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1658688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563415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563415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875000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563415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4691644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8.xml"/><Relationship Id="rId3" Type="http://schemas.openxmlformats.org/officeDocument/2006/relationships/slide" Target="../slides/slide3.xml"/><Relationship Id="rId7" Type="http://schemas.openxmlformats.org/officeDocument/2006/relationships/image" Target="../media/image2.jpeg"/><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9.xml"/><Relationship Id="rId4" Type="http://schemas.openxmlformats.org/officeDocument/2006/relationships/slide" Target="../slides/slide1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685800"/>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292957" y="685800"/>
            <a:ext cx="48845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6.3.1</a:t>
            </a:r>
            <a:endParaRPr lang="en-GB" sz="20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7" y="685800"/>
            <a:ext cx="109224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0" tIns="0" rIns="0" bIns="0" rtlCol="0" anchor="ctr"/>
          <a:lstStyle/>
          <a:p>
            <a:pPr algn="ctr"/>
            <a:r>
              <a:rPr lang="en-GB"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824038" y="685800"/>
            <a:ext cx="48845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6.3.2</a:t>
            </a:r>
            <a:endParaRPr lang="en-GB" sz="20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p:nvSpPr>
        <p:spPr>
          <a:xfrm>
            <a:off x="1374265" y="685800"/>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Glossary</a:t>
            </a:r>
            <a:endParaRPr lang="en-GB" sz="2400" b="1" dirty="0">
              <a:latin typeface="Arial" panose="020B0604020202020204" pitchFamily="34" charset="0"/>
              <a:cs typeface="Arial" panose="020B0604020202020204" pitchFamily="34" charset="0"/>
            </a:endParaRPr>
          </a:p>
        </p:txBody>
      </p:sp>
      <p:sp>
        <p:nvSpPr>
          <p:cNvPr id="11" name="Round Same Side Corner Rectangle 10">
            <a:hlinkClick r:id="rId6" action="ppaction://hlinksldjump"/>
          </p:cNvPr>
          <p:cNvSpPr/>
          <p:nvPr/>
        </p:nvSpPr>
        <p:spPr>
          <a:xfrm>
            <a:off x="3355119" y="685800"/>
            <a:ext cx="48845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6.3.3</a:t>
            </a:r>
            <a:endParaRPr lang="en-GB" sz="2000"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7"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8" action="ppaction://hlinksldjump"/>
          </p:cNvPr>
          <p:cNvSpPr/>
          <p:nvPr userDrawn="1"/>
        </p:nvSpPr>
        <p:spPr>
          <a:xfrm>
            <a:off x="3886200" y="685800"/>
            <a:ext cx="1215752"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3"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http://www.bbc.co.uk/schools/gcsebitesize/geography/globalisation/globalisation_rev1.s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gif"/><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gif"/><Relationship Id="rId4" Type="http://schemas.openxmlformats.org/officeDocument/2006/relationships/image" Target="../media/image10.gif"/></Relationships>
</file>

<file path=ppt/slides/_rels/slide15.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8" Type="http://schemas.openxmlformats.org/officeDocument/2006/relationships/hyperlink" Target="http://www.telegraph.co.uk/finance/globalbusiness/10002790/The-worlds-biggest-companies.html" TargetMode="External"/><Relationship Id="rId3" Type="http://schemas.openxmlformats.org/officeDocument/2006/relationships/notesSlide" Target="../notesSlides/notesSlide16.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6.png"/><Relationship Id="rId4" Type="http://schemas.openxmlformats.org/officeDocument/2006/relationships/hyperlink" Target="http://www.greatplacetowork.com/best-companies/worlds-best-multinationals/the-list" TargetMode="External"/><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6.3%20-%20Tasks/Activity%2028.3%20-%20Relocating%20Abroad.doc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24.xml"/><Relationship Id="rId7"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hyperlink" Target="http://www.econedlink.org/lesson/342" TargetMode="External"/><Relationship Id="rId5" Type="http://schemas.openxmlformats.org/officeDocument/2006/relationships/image" Target="../media/image25.png"/><Relationship Id="rId10" Type="http://schemas.openxmlformats.org/officeDocument/2006/relationships/hyperlink" Target="6.3%20-%20Tasks/Impact%20on%20imports%20and%20exports%20.flv.mp4" TargetMode="External"/><Relationship Id="rId4" Type="http://schemas.openxmlformats.org/officeDocument/2006/relationships/hyperlink" Target="http://www.abc.net.au/news/2009-12-09/westpac-goes-bananas-to-justify-rate-hikes/1174940" TargetMode="External"/><Relationship Id="rId9" Type="http://schemas.openxmlformats.org/officeDocument/2006/relationships/image" Target="../media/image24.wmf"/></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eg"/><Relationship Id="rId7" Type="http://schemas.openxmlformats.org/officeDocument/2006/relationships/hyperlink" Target="http://expat-argentina.blogspot.com.eg/2007/08/time-to-cry-for-argentina-starbucks-is.html"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hyperlink" Target="http://www.marketwatch.com/story/starbucks-forms-joint-venture-to-enter-argentina-eyes-growth" TargetMode="Externa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hyperlink" Target="6.3%20-%20Tasks/Exam%20Styled%20Questions%20-%20Paper%201.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6.3%20-%20Tasks/Exam%20Styled%20Questions%20-%20Paper%201.doc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6.3%20-%20Tasks/End%20of%20section%20Case%20Study.doc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826276"/>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6.3 - Environmental and Ethical Issues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a:t>
            </a:r>
            <a:r>
              <a:rPr lang="en-GB" sz="3200" b="1" dirty="0" err="1" smtClean="0">
                <a:solidFill>
                  <a:schemeClr val="tx1">
                    <a:lumMod val="50000"/>
                    <a:lumOff val="50000"/>
                  </a:schemeClr>
                </a:solidFill>
              </a:rPr>
              <a:t>iGCSE</a:t>
            </a:r>
            <a:r>
              <a:rPr lang="en-GB" sz="3200" b="1" dirty="0" smtClean="0">
                <a:solidFill>
                  <a:schemeClr val="tx1">
                    <a:lumMod val="50000"/>
                    <a:lumOff val="50000"/>
                  </a:schemeClr>
                </a:solidFill>
              </a:rPr>
              <a:t>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6.3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6781800" y="1524000"/>
          <a:ext cx="2057400" cy="4920208"/>
        </p:xfrm>
        <a:graphic>
          <a:graphicData uri="http://schemas.openxmlformats.org/drawingml/2006/table">
            <a:tbl>
              <a:tblPr firstRow="1" firstCol="1" lastRow="1" lastCol="1" bandRow="1" bandCol="1">
                <a:tableStyleId>{2D5ABB26-0587-4C30-8999-92F81FD0307C}</a:tableStyleId>
              </a:tblPr>
              <a:tblGrid>
                <a:gridCol w="20574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The </a:t>
                      </a:r>
                      <a:r>
                        <a:rPr lang="en-GB" sz="1400" baseline="0" dirty="0" err="1" smtClean="0">
                          <a:solidFill>
                            <a:srgbClr val="FF0000"/>
                          </a:solidFill>
                          <a:effectLst/>
                          <a:latin typeface="Arial" pitchFamily="34" charset="0"/>
                          <a:ea typeface="Times New Roman"/>
                          <a:cs typeface="Arial" pitchFamily="34" charset="0"/>
                        </a:rPr>
                        <a:t>Ethiscore</a:t>
                      </a:r>
                      <a:r>
                        <a:rPr lang="en-GB" sz="1400" baseline="0" dirty="0" smtClean="0">
                          <a:solidFill>
                            <a:srgbClr val="FF0000"/>
                          </a:solidFill>
                          <a:effectLst/>
                          <a:latin typeface="Arial" pitchFamily="34" charset="0"/>
                          <a:ea typeface="Times New Roman"/>
                          <a:cs typeface="Arial" pitchFamily="34" charset="0"/>
                        </a:rPr>
                        <a:t> of a company and why this matters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The cost to companies of cleaning up their mess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Exxon Valdez, BP Pipeline, Bhopal.</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Plastic Bags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Supermarkets in UK are introducing the ethical lifetime shopping bag.</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Setting Aims and Objectives that are environmentally friendly.</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we care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10400" y="15240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04800" y="1143000"/>
            <a:ext cx="8534400" cy="677108"/>
          </a:xfrm>
          <a:prstGeom prst="rect">
            <a:avLst/>
          </a:prstGeom>
        </p:spPr>
        <p:txBody>
          <a:bodyPr wrap="square">
            <a:spAutoFit/>
          </a:bodyPr>
          <a:lstStyle/>
          <a:p>
            <a:r>
              <a:rPr lang="en-GB" sz="1900" dirty="0" smtClean="0"/>
              <a:t>Outlines below are the objectives for this section of the Unit. They should be revised as part of the exam preparation.</a:t>
            </a:r>
            <a:endParaRPr lang="en-GB" sz="1900" dirty="0" smtClean="0">
              <a:latin typeface="Calibri" pitchFamily="34" charset="0"/>
              <a:cs typeface="Calibri" pitchFamily="34" charset="0"/>
            </a:endParaRPr>
          </a:p>
        </p:txBody>
      </p:sp>
      <p:sp>
        <p:nvSpPr>
          <p:cNvPr id="2" name="Rectangle 1"/>
          <p:cNvSpPr/>
          <p:nvPr/>
        </p:nvSpPr>
        <p:spPr>
          <a:xfrm>
            <a:off x="288156" y="1811953"/>
            <a:ext cx="6417444" cy="4945969"/>
          </a:xfrm>
          <a:prstGeom prst="rect">
            <a:avLst/>
          </a:prstGeom>
        </p:spPr>
        <p:txBody>
          <a:bodyPr wrap="square">
            <a:spAutoFit/>
          </a:bodyPr>
          <a:lstStyle/>
          <a:p>
            <a:r>
              <a:rPr lang="en-US" sz="1660" b="1" dirty="0" smtClean="0"/>
              <a:t>6.3.1</a:t>
            </a:r>
            <a:r>
              <a:rPr lang="en-US" sz="1660" dirty="0" smtClean="0"/>
              <a:t> - The importance of </a:t>
            </a:r>
            <a:r>
              <a:rPr lang="en-US" sz="1660" dirty="0" err="1" smtClean="0"/>
              <a:t>globalisation</a:t>
            </a:r>
            <a:r>
              <a:rPr lang="en-US" sz="1660" dirty="0" smtClean="0"/>
              <a:t>:</a:t>
            </a:r>
          </a:p>
          <a:p>
            <a:pPr marL="573088" indent="-231775">
              <a:buClr>
                <a:srgbClr val="00B050"/>
              </a:buClr>
              <a:buFont typeface="Arial" pitchFamily="34" charset="0"/>
              <a:buChar char="•"/>
            </a:pPr>
            <a:r>
              <a:rPr lang="en-US" sz="1660" dirty="0" smtClean="0"/>
              <a:t> The concept of </a:t>
            </a:r>
            <a:r>
              <a:rPr lang="en-US" sz="1660" dirty="0" err="1" smtClean="0"/>
              <a:t>globalisation</a:t>
            </a:r>
            <a:r>
              <a:rPr lang="en-US" sz="1660" dirty="0" smtClean="0"/>
              <a:t> and the reasons for it</a:t>
            </a:r>
          </a:p>
          <a:p>
            <a:pPr marL="573088" indent="-231775">
              <a:buClr>
                <a:srgbClr val="00B050"/>
              </a:buClr>
              <a:buFont typeface="Arial" pitchFamily="34" charset="0"/>
              <a:buChar char="•"/>
            </a:pPr>
            <a:r>
              <a:rPr lang="en-US" sz="1660" dirty="0" smtClean="0"/>
              <a:t> Opportunities and threats of </a:t>
            </a:r>
            <a:r>
              <a:rPr lang="en-US" sz="1660" dirty="0" err="1" smtClean="0"/>
              <a:t>globalisation</a:t>
            </a:r>
            <a:r>
              <a:rPr lang="en-US" sz="1660" dirty="0" smtClean="0"/>
              <a:t> for businesses</a:t>
            </a:r>
          </a:p>
          <a:p>
            <a:pPr marL="573088" indent="-231775">
              <a:buClr>
                <a:srgbClr val="00B050"/>
              </a:buClr>
              <a:buFont typeface="Arial" pitchFamily="34" charset="0"/>
              <a:buChar char="•"/>
            </a:pPr>
            <a:r>
              <a:rPr lang="en-US" sz="1660" dirty="0" smtClean="0"/>
              <a:t> Why some governments might introduce import tariffs and quotas</a:t>
            </a:r>
          </a:p>
          <a:p>
            <a:r>
              <a:rPr lang="en-US" sz="1660" b="1" dirty="0" smtClean="0"/>
              <a:t>6.3.2</a:t>
            </a:r>
            <a:r>
              <a:rPr lang="en-US" sz="1660" dirty="0" smtClean="0"/>
              <a:t> - Reasons for the importance and growth of multinational companies (MNCs):</a:t>
            </a:r>
          </a:p>
          <a:p>
            <a:pPr marL="573088" indent="-231775">
              <a:buClr>
                <a:srgbClr val="00B050"/>
              </a:buClr>
              <a:buFont typeface="Arial" pitchFamily="34" charset="0"/>
              <a:buChar char="•"/>
            </a:pPr>
            <a:r>
              <a:rPr lang="en-US" sz="1660" dirty="0" smtClean="0"/>
              <a:t> Benefits to a business of becoming a multinational</a:t>
            </a:r>
          </a:p>
          <a:p>
            <a:pPr marL="573088" indent="-231775">
              <a:buClr>
                <a:srgbClr val="00B050"/>
              </a:buClr>
              <a:buFont typeface="Arial" pitchFamily="34" charset="0"/>
              <a:buChar char="•"/>
            </a:pPr>
            <a:r>
              <a:rPr lang="en-US" sz="1660" dirty="0" smtClean="0"/>
              <a:t> Potential benefits to a country and/or economy where a MNC is located, e.g. jobs, exports, increased choice, investment</a:t>
            </a:r>
          </a:p>
          <a:p>
            <a:pPr marL="573088" indent="-231775">
              <a:buClr>
                <a:srgbClr val="00B050"/>
              </a:buClr>
              <a:buFont typeface="Arial" pitchFamily="34" charset="0"/>
              <a:buChar char="•"/>
            </a:pPr>
            <a:r>
              <a:rPr lang="en-US" sz="1660" dirty="0" smtClean="0"/>
              <a:t> Potential drawbacks to a country and/or economy where a MNC is located, e.g. reduced sales of local businesses, repatriation of profits</a:t>
            </a:r>
          </a:p>
          <a:p>
            <a:r>
              <a:rPr lang="en-US" sz="1660" b="1" dirty="0" smtClean="0"/>
              <a:t>6.3.3</a:t>
            </a:r>
            <a:r>
              <a:rPr lang="en-US" sz="1660" dirty="0" smtClean="0"/>
              <a:t> - The impact of exchange rate changes:</a:t>
            </a:r>
          </a:p>
          <a:p>
            <a:pPr marL="573088" indent="-231775">
              <a:buClr>
                <a:srgbClr val="00B050"/>
              </a:buClr>
              <a:buFont typeface="Arial" pitchFamily="34" charset="0"/>
              <a:buChar char="•"/>
            </a:pPr>
            <a:r>
              <a:rPr lang="en-US" sz="1660" dirty="0" smtClean="0"/>
              <a:t> Depreciation and appreciation of an exchange rate</a:t>
            </a:r>
          </a:p>
          <a:p>
            <a:pPr marL="573088" indent="-231775">
              <a:buClr>
                <a:srgbClr val="00B050"/>
              </a:buClr>
              <a:buFont typeface="Arial" pitchFamily="34" charset="0"/>
              <a:buChar char="•"/>
            </a:pPr>
            <a:r>
              <a:rPr lang="en-US" sz="1660" dirty="0" smtClean="0"/>
              <a:t> How exchange rate changes can affect businesses as importers and exporters of products, e.g. prices, competitiveness, profitability</a:t>
            </a:r>
            <a:endParaRPr lang="en-GB" sz="1660" dirty="0"/>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64896" cy="625434"/>
          </a:xfrm>
        </p:spPr>
        <p:txBody>
          <a:bodyPr>
            <a:noAutofit/>
          </a:bodyPr>
          <a:lstStyle/>
          <a:p>
            <a:r>
              <a:rPr lang="en-GB" sz="3600" dirty="0" smtClean="0"/>
              <a:t>6.3.1 – Globalisation</a:t>
            </a:r>
            <a:endParaRPr lang="en-GB" sz="3600" b="1" dirty="0" smtClean="0"/>
          </a:p>
        </p:txBody>
      </p:sp>
      <p:sp>
        <p:nvSpPr>
          <p:cNvPr id="8" name="Rectangle 7"/>
          <p:cNvSpPr/>
          <p:nvPr/>
        </p:nvSpPr>
        <p:spPr>
          <a:xfrm>
            <a:off x="323849" y="1143000"/>
            <a:ext cx="7219951" cy="5478423"/>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US" sz="1700" dirty="0" smtClean="0"/>
              <a:t>In many ways the world is becoming one large market rather than a series of separate national markets. The same goods and services can be found in many countries throughout the world. Workers are finding it easier to move between countries and capital (finance) is also moving more freely from country to country. There are several reasons for this increase in global trade and movement of products, people and capital (</a:t>
            </a:r>
            <a:r>
              <a:rPr lang="en-US" sz="1700" b="1" dirty="0" err="1" smtClean="0">
                <a:solidFill>
                  <a:srgbClr val="FF0000"/>
                </a:solidFill>
              </a:rPr>
              <a:t>globalisation</a:t>
            </a:r>
            <a:r>
              <a:rPr lang="en-US" sz="1700" b="1" dirty="0" smtClean="0"/>
              <a:t>)</a:t>
            </a:r>
            <a:endParaRPr lang="en-US" sz="1700" dirty="0" smtClean="0"/>
          </a:p>
          <a:p>
            <a:pPr marL="458788" indent="-219075">
              <a:spcAft>
                <a:spcPts val="400"/>
              </a:spcAft>
              <a:buClr>
                <a:srgbClr val="00B050"/>
              </a:buClr>
              <a:buFont typeface="Arial" panose="020B0604020202020204" pitchFamily="34" charset="0"/>
              <a:buChar char="•"/>
            </a:pPr>
            <a:r>
              <a:rPr lang="en-US" sz="1700" dirty="0" smtClean="0"/>
              <a:t>Increasing numbers of </a:t>
            </a:r>
            <a:r>
              <a:rPr lang="en-US" sz="1700" b="1" dirty="0" smtClean="0"/>
              <a:t>free trade agreements</a:t>
            </a:r>
            <a:r>
              <a:rPr lang="en-US" sz="1700" dirty="0" smtClean="0"/>
              <a:t> and economic unions between countries have reduced protection for industries. Consumers can purchase goods and services from other countries with few or no import controls such as tariffs.</a:t>
            </a:r>
          </a:p>
          <a:p>
            <a:pPr marL="458788" indent="-219075">
              <a:spcAft>
                <a:spcPts val="400"/>
              </a:spcAft>
              <a:buClr>
                <a:srgbClr val="00B050"/>
              </a:buClr>
              <a:buFont typeface="Arial" panose="020B0604020202020204" pitchFamily="34" charset="0"/>
              <a:buChar char="•"/>
            </a:pPr>
            <a:r>
              <a:rPr lang="en-US" sz="1700" dirty="0" smtClean="0"/>
              <a:t>Improved and cheaper travel links and communications between all parts of the world have made it easier to transport products globally. In addition, the internet allows easy price comparisons between goods from many countries. Online and e-commerce is allowing orders to be placed from anywhere in the world.</a:t>
            </a:r>
          </a:p>
          <a:p>
            <a:pPr marL="458788" indent="-219075">
              <a:spcAft>
                <a:spcPts val="400"/>
              </a:spcAft>
              <a:buClr>
                <a:srgbClr val="00B050"/>
              </a:buClr>
              <a:buFont typeface="Arial" panose="020B0604020202020204" pitchFamily="34" charset="0"/>
              <a:buChar char="•"/>
            </a:pPr>
            <a:r>
              <a:rPr lang="en-GB" sz="1700" dirty="0" smtClean="0"/>
              <a:t>Many ‘emerging market countries’ are industrialising very rapidly. Countries in SE Asia and China used to import many of the goods they needed. Now their own manufacturing industries are so strong they can export in large quantities – at very competitive prices.</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340</a:t>
            </a:r>
            <a:endParaRPr lang="en-GB" sz="2000" b="1" dirty="0">
              <a:latin typeface="Arial" panose="020B0604020202020204" pitchFamily="34" charset="0"/>
              <a:cs typeface="Arial" panose="020B0604020202020204" pitchFamily="34" charset="0"/>
            </a:endParaRPr>
          </a:p>
        </p:txBody>
      </p:sp>
      <p:pic>
        <p:nvPicPr>
          <p:cNvPr id="77825" name="Picture 1">
            <a:hlinkClick r:id="rId3"/>
          </p:cNvPr>
          <p:cNvPicPr>
            <a:picLocks noChangeAspect="1" noChangeArrowheads="1"/>
          </p:cNvPicPr>
          <p:nvPr/>
        </p:nvPicPr>
        <p:blipFill>
          <a:blip r:embed="rId4" cstate="print"/>
          <a:srcRect l="25000" t="12000" r="32500" b="12000"/>
          <a:stretch>
            <a:fillRect/>
          </a:stretch>
        </p:blipFill>
        <p:spPr bwMode="auto">
          <a:xfrm>
            <a:off x="7407442" y="1143000"/>
            <a:ext cx="1431758" cy="16002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77827" name="Picture 3" descr="http://www.dadalos.org/globalisation/images/globalisierung_ursachen.gif"/>
          <p:cNvPicPr>
            <a:picLocks noChangeAspect="1" noChangeArrowheads="1"/>
          </p:cNvPicPr>
          <p:nvPr/>
        </p:nvPicPr>
        <p:blipFill>
          <a:blip r:embed="rId5" cstate="print"/>
          <a:srcRect/>
          <a:stretch>
            <a:fillRect/>
          </a:stretch>
        </p:blipFill>
        <p:spPr bwMode="auto">
          <a:xfrm>
            <a:off x="7448550" y="2895600"/>
            <a:ext cx="1390650" cy="859206"/>
          </a:xfrm>
          <a:prstGeom prst="rect">
            <a:avLst/>
          </a:prstGeom>
          <a:noFill/>
          <a:effectLst>
            <a:outerShdw blurRad="139700" dist="38100" dir="2700000" sx="104000" sy="104000" algn="tl" rotWithShape="0">
              <a:prstClr val="black">
                <a:alpha val="40000"/>
              </a:prstClr>
            </a:outerShdw>
          </a:effectLst>
        </p:spPr>
      </p:pic>
      <p:pic>
        <p:nvPicPr>
          <p:cNvPr id="77829" name="Picture 5" descr="https://d8kyhhndkm363.cloudfront.net/8/174549/global.jpg"/>
          <p:cNvPicPr>
            <a:picLocks noChangeAspect="1" noChangeArrowheads="1"/>
          </p:cNvPicPr>
          <p:nvPr/>
        </p:nvPicPr>
        <p:blipFill>
          <a:blip r:embed="rId6" cstate="print"/>
          <a:srcRect/>
          <a:stretch>
            <a:fillRect/>
          </a:stretch>
        </p:blipFill>
        <p:spPr bwMode="auto">
          <a:xfrm>
            <a:off x="7408108" y="3962400"/>
            <a:ext cx="1421567" cy="2562225"/>
          </a:xfrm>
          <a:prstGeom prst="rect">
            <a:avLst/>
          </a:prstGeom>
          <a:noFill/>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64896" cy="625434"/>
          </a:xfrm>
        </p:spPr>
        <p:txBody>
          <a:bodyPr>
            <a:noAutofit/>
          </a:bodyPr>
          <a:lstStyle/>
          <a:p>
            <a:r>
              <a:rPr lang="en-GB" sz="3000" dirty="0" smtClean="0"/>
              <a:t>6.3.1 – </a:t>
            </a:r>
            <a:r>
              <a:rPr lang="en-US" sz="3000" dirty="0" err="1" smtClean="0"/>
              <a:t>Globalisation</a:t>
            </a:r>
            <a:r>
              <a:rPr lang="en-US" sz="3000" dirty="0" smtClean="0"/>
              <a:t> – Potential Opportunities</a:t>
            </a:r>
            <a:endParaRPr lang="en-GB" sz="3000" b="1" dirty="0" smtClean="0"/>
          </a:p>
        </p:txBody>
      </p:sp>
      <p:sp>
        <p:nvSpPr>
          <p:cNvPr id="8" name="Rectangle 7"/>
          <p:cNvSpPr/>
          <p:nvPr/>
        </p:nvSpPr>
        <p:spPr>
          <a:xfrm>
            <a:off x="323849" y="1143000"/>
            <a:ext cx="8515351" cy="830997"/>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US" sz="1600" dirty="0" smtClean="0"/>
              <a:t>Increasingly free trade and the rising mobility of </a:t>
            </a:r>
            <a:r>
              <a:rPr lang="en-US" sz="1600" dirty="0" err="1" smtClean="0"/>
              <a:t>labour</a:t>
            </a:r>
            <a:r>
              <a:rPr lang="en-US" sz="1600" dirty="0" smtClean="0"/>
              <a:t> and capital, e.g. the growth of multinational corporations, is having many effects on businesses all over the globe. Some of these effects are positive – opportunities – and some are negative – threats.</a:t>
            </a:r>
            <a:endParaRPr lang="en-GB" sz="1600" dirty="0" smtClean="0"/>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340</a:t>
            </a:r>
            <a:endParaRPr lang="en-GB" sz="20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nvGraphicFramePr>
        <p:xfrm>
          <a:off x="381000" y="2018792"/>
          <a:ext cx="8382000" cy="4534408"/>
        </p:xfrm>
        <a:graphic>
          <a:graphicData uri="http://schemas.openxmlformats.org/drawingml/2006/table">
            <a:tbl>
              <a:tblPr firstRow="1" bandRow="1">
                <a:tableStyleId>{5C22544A-7EE6-4342-B048-85BDC9FD1C3A}</a:tableStyleId>
              </a:tblPr>
              <a:tblGrid>
                <a:gridCol w="2209800"/>
                <a:gridCol w="6172200"/>
              </a:tblGrid>
              <a:tr h="370840">
                <a:tc>
                  <a:txBody>
                    <a:bodyPr/>
                    <a:lstStyle/>
                    <a:p>
                      <a:r>
                        <a:rPr lang="en-US" sz="1360" dirty="0" smtClean="0">
                          <a:latin typeface="Arial" pitchFamily="34" charset="0"/>
                          <a:cs typeface="Arial" pitchFamily="34" charset="0"/>
                        </a:rPr>
                        <a:t>Opportunity</a:t>
                      </a:r>
                      <a:endParaRPr lang="en-US" sz="1360" dirty="0">
                        <a:latin typeface="Arial" pitchFamily="34" charset="0"/>
                        <a:cs typeface="Arial" pitchFamily="34" charset="0"/>
                      </a:endParaRPr>
                    </a:p>
                  </a:txBody>
                  <a:tcPr/>
                </a:tc>
                <a:tc>
                  <a:txBody>
                    <a:bodyPr/>
                    <a:lstStyle/>
                    <a:p>
                      <a:r>
                        <a:rPr lang="en-US" sz="1360" dirty="0" smtClean="0">
                          <a:latin typeface="Arial" pitchFamily="34" charset="0"/>
                          <a:cs typeface="Arial" pitchFamily="34" charset="0"/>
                        </a:rPr>
                        <a:t>Impact on Business</a:t>
                      </a:r>
                      <a:endParaRPr lang="en-US" sz="1360" dirty="0">
                        <a:latin typeface="Arial" pitchFamily="34" charset="0"/>
                        <a:cs typeface="Arial" pitchFamily="34" charset="0"/>
                      </a:endParaRPr>
                    </a:p>
                  </a:txBody>
                  <a:tcPr/>
                </a:tc>
              </a:tr>
              <a:tr h="370840">
                <a:tc rowSpan="2">
                  <a:txBody>
                    <a:bodyPr/>
                    <a:lstStyle/>
                    <a:p>
                      <a:r>
                        <a:rPr lang="en-US" sz="1360" dirty="0" smtClean="0">
                          <a:latin typeface="Arial" pitchFamily="34" charset="0"/>
                          <a:cs typeface="Arial" pitchFamily="34" charset="0"/>
                        </a:rPr>
                        <a:t>Start selling exports to other countries – opening up foreign</a:t>
                      </a:r>
                      <a:r>
                        <a:rPr lang="en-US" sz="1360" baseline="0" dirty="0" smtClean="0">
                          <a:latin typeface="Arial" pitchFamily="34" charset="0"/>
                          <a:cs typeface="Arial" pitchFamily="34" charset="0"/>
                        </a:rPr>
                        <a:t> markets</a:t>
                      </a:r>
                      <a:endParaRPr lang="en-US" sz="1360" dirty="0">
                        <a:latin typeface="Arial" pitchFamily="34" charset="0"/>
                        <a:cs typeface="Arial" pitchFamily="34" charset="0"/>
                      </a:endParaRPr>
                    </a:p>
                  </a:txBody>
                  <a:tcPr/>
                </a:tc>
                <a:tc>
                  <a:txBody>
                    <a:bodyPr/>
                    <a:lstStyle/>
                    <a:p>
                      <a:r>
                        <a:rPr lang="en-US" sz="1360" dirty="0" smtClean="0">
                          <a:latin typeface="Arial" pitchFamily="34" charset="0"/>
                          <a:cs typeface="Arial" pitchFamily="34" charset="0"/>
                        </a:rPr>
                        <a:t>This increases potential sales, perhaps in countries with fast growing markets. Online selling allows orders for goods to</a:t>
                      </a:r>
                      <a:r>
                        <a:rPr lang="en-US" sz="1360" baseline="0" dirty="0" smtClean="0">
                          <a:latin typeface="Arial" pitchFamily="34" charset="0"/>
                          <a:cs typeface="Arial" pitchFamily="34" charset="0"/>
                        </a:rPr>
                        <a:t> be sent in from abroad.</a:t>
                      </a:r>
                      <a:endParaRPr lang="en-US" sz="1360" dirty="0">
                        <a:latin typeface="Arial" pitchFamily="34" charset="0"/>
                        <a:cs typeface="Arial" pitchFamily="34" charset="0"/>
                      </a:endParaRPr>
                    </a:p>
                  </a:txBody>
                  <a:tcPr/>
                </a:tc>
              </a:tr>
              <a:tr h="370840">
                <a:tc vMerge="1">
                  <a:txBody>
                    <a:bodyPr/>
                    <a:lstStyle/>
                    <a:p>
                      <a:endParaRPr lang="en-US" sz="1500" dirty="0">
                        <a:latin typeface="Arial" pitchFamily="34" charset="0"/>
                        <a:cs typeface="Arial" pitchFamily="34" charset="0"/>
                      </a:endParaRPr>
                    </a:p>
                  </a:txBody>
                  <a:tcPr/>
                </a:tc>
                <a:tc>
                  <a:txBody>
                    <a:bodyPr/>
                    <a:lstStyle/>
                    <a:p>
                      <a:r>
                        <a:rPr lang="en-US" sz="1360" b="1" dirty="0" smtClean="0">
                          <a:latin typeface="Arial" pitchFamily="34" charset="0"/>
                          <a:cs typeface="Arial" pitchFamily="34" charset="0"/>
                        </a:rPr>
                        <a:t>But</a:t>
                      </a:r>
                      <a:r>
                        <a:rPr lang="en-US" sz="1360" dirty="0" smtClean="0">
                          <a:latin typeface="Arial" pitchFamily="34" charset="0"/>
                          <a:cs typeface="Arial" pitchFamily="34" charset="0"/>
                        </a:rPr>
                        <a:t> it can</a:t>
                      </a:r>
                      <a:r>
                        <a:rPr lang="en-US" sz="1360" baseline="0" dirty="0" smtClean="0">
                          <a:latin typeface="Arial" pitchFamily="34" charset="0"/>
                          <a:cs typeface="Arial" pitchFamily="34" charset="0"/>
                        </a:rPr>
                        <a:t> be expensive to sell abroad and will foreign consumers buy products, even if they were popular ‘at home’?</a:t>
                      </a:r>
                      <a:endParaRPr lang="en-US" sz="1360" dirty="0">
                        <a:latin typeface="Arial" pitchFamily="34" charset="0"/>
                        <a:cs typeface="Arial" pitchFamily="34" charset="0"/>
                      </a:endParaRPr>
                    </a:p>
                  </a:txBody>
                  <a:tcPr/>
                </a:tc>
              </a:tr>
              <a:tr h="370840">
                <a:tc rowSpan="2">
                  <a:txBody>
                    <a:bodyPr/>
                    <a:lstStyle/>
                    <a:p>
                      <a:r>
                        <a:rPr lang="en-US" sz="1360" dirty="0" smtClean="0">
                          <a:latin typeface="Arial" pitchFamily="34" charset="0"/>
                          <a:cs typeface="Arial" pitchFamily="34" charset="0"/>
                        </a:rPr>
                        <a:t>Open Factories</a:t>
                      </a:r>
                      <a:r>
                        <a:rPr lang="en-US" sz="1360" baseline="0" dirty="0" smtClean="0">
                          <a:latin typeface="Arial" pitchFamily="34" charset="0"/>
                          <a:cs typeface="Arial" pitchFamily="34" charset="0"/>
                        </a:rPr>
                        <a:t> / operations in other countries (become a multinational)</a:t>
                      </a:r>
                      <a:endParaRPr lang="en-US" sz="1360" dirty="0">
                        <a:latin typeface="Arial" pitchFamily="34" charset="0"/>
                        <a:cs typeface="Arial" pitchFamily="34" charset="0"/>
                      </a:endParaRPr>
                    </a:p>
                  </a:txBody>
                  <a:tcPr/>
                </a:tc>
                <a:tc>
                  <a:txBody>
                    <a:bodyPr/>
                    <a:lstStyle/>
                    <a:p>
                      <a:r>
                        <a:rPr lang="en-US" sz="1360" dirty="0" smtClean="0">
                          <a:latin typeface="Arial" pitchFamily="34" charset="0"/>
                          <a:cs typeface="Arial" pitchFamily="34" charset="0"/>
                        </a:rPr>
                        <a:t>It would be cheaper</a:t>
                      </a:r>
                      <a:r>
                        <a:rPr lang="en-US" sz="1360" baseline="0" dirty="0" smtClean="0">
                          <a:latin typeface="Arial" pitchFamily="34" charset="0"/>
                          <a:cs typeface="Arial" pitchFamily="34" charset="0"/>
                        </a:rPr>
                        <a:t> to make some goods in other countries than ‘at home’</a:t>
                      </a:r>
                      <a:endParaRPr lang="en-US" sz="1360" dirty="0">
                        <a:latin typeface="Arial" pitchFamily="34" charset="0"/>
                        <a:cs typeface="Arial" pitchFamily="34" charset="0"/>
                      </a:endParaRPr>
                    </a:p>
                  </a:txBody>
                  <a:tcPr/>
                </a:tc>
              </a:tr>
              <a:tr h="370840">
                <a:tc vMerge="1">
                  <a:txBody>
                    <a:bodyPr/>
                    <a:lstStyle/>
                    <a:p>
                      <a:endParaRPr lang="en-US" sz="15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60" b="1" dirty="0" smtClean="0">
                          <a:latin typeface="Arial" pitchFamily="34" charset="0"/>
                          <a:cs typeface="Arial" pitchFamily="34" charset="0"/>
                        </a:rPr>
                        <a:t>But</a:t>
                      </a:r>
                      <a:r>
                        <a:rPr lang="en-US" sz="1360" dirty="0" smtClean="0">
                          <a:latin typeface="Arial" pitchFamily="34" charset="0"/>
                          <a:cs typeface="Arial" pitchFamily="34" charset="0"/>
                        </a:rPr>
                        <a:t> will</a:t>
                      </a:r>
                      <a:r>
                        <a:rPr lang="en-US" sz="1360" baseline="0" dirty="0" smtClean="0">
                          <a:latin typeface="Arial" pitchFamily="34" charset="0"/>
                          <a:cs typeface="Arial" pitchFamily="34" charset="0"/>
                        </a:rPr>
                        <a:t> the quality be as good? Might there be an ethical issue (e.g. over poor working conditions)? It is expensive to set up operations in other countries</a:t>
                      </a:r>
                      <a:endParaRPr lang="en-US" sz="1360" dirty="0" smtClean="0">
                        <a:latin typeface="Arial" pitchFamily="34" charset="0"/>
                        <a:cs typeface="Arial" pitchFamily="34" charset="0"/>
                      </a:endParaRPr>
                    </a:p>
                  </a:txBody>
                  <a:tcPr/>
                </a:tc>
              </a:tr>
              <a:tr h="370840">
                <a:tc rowSpan="2">
                  <a:txBody>
                    <a:bodyPr/>
                    <a:lstStyle/>
                    <a:p>
                      <a:r>
                        <a:rPr lang="en-US" sz="1360" dirty="0" smtClean="0">
                          <a:latin typeface="Arial" pitchFamily="34" charset="0"/>
                          <a:cs typeface="Arial" pitchFamily="34" charset="0"/>
                        </a:rPr>
                        <a:t>Import products from other countries to sell customers in ‘home’</a:t>
                      </a:r>
                      <a:r>
                        <a:rPr lang="en-US" sz="1360" baseline="0" dirty="0" smtClean="0">
                          <a:latin typeface="Arial" pitchFamily="34" charset="0"/>
                          <a:cs typeface="Arial" pitchFamily="34" charset="0"/>
                        </a:rPr>
                        <a:t> country</a:t>
                      </a:r>
                      <a:endParaRPr lang="en-US" sz="1360" dirty="0">
                        <a:latin typeface="Arial" pitchFamily="34" charset="0"/>
                        <a:cs typeface="Arial" pitchFamily="34" charset="0"/>
                      </a:endParaRPr>
                    </a:p>
                  </a:txBody>
                  <a:tcPr/>
                </a:tc>
                <a:tc>
                  <a:txBody>
                    <a:bodyPr/>
                    <a:lstStyle/>
                    <a:p>
                      <a:r>
                        <a:rPr lang="en-US" sz="1360" dirty="0" smtClean="0">
                          <a:latin typeface="Arial" pitchFamily="34" charset="0"/>
                          <a:cs typeface="Arial" pitchFamily="34" charset="0"/>
                        </a:rPr>
                        <a:t>With no trade restrictions is could be possible now to import goods  and services from other countries and sell them domestically</a:t>
                      </a:r>
                      <a:endParaRPr lang="en-US" sz="1360" dirty="0">
                        <a:latin typeface="Arial" pitchFamily="34" charset="0"/>
                        <a:cs typeface="Arial" pitchFamily="34" charset="0"/>
                      </a:endParaRPr>
                    </a:p>
                  </a:txBody>
                  <a:tcPr/>
                </a:tc>
              </a:tr>
              <a:tr h="370840">
                <a:tc vMerge="1">
                  <a:txBody>
                    <a:bodyPr/>
                    <a:lstStyle/>
                    <a:p>
                      <a:endParaRPr lang="en-US" sz="15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60" b="1" dirty="0" smtClean="0">
                          <a:latin typeface="Arial" pitchFamily="34" charset="0"/>
                          <a:cs typeface="Arial" pitchFamily="34" charset="0"/>
                        </a:rPr>
                        <a:t>But</a:t>
                      </a:r>
                      <a:r>
                        <a:rPr lang="en-US" sz="1360" dirty="0" smtClean="0">
                          <a:latin typeface="Arial" pitchFamily="34" charset="0"/>
                          <a:cs typeface="Arial" pitchFamily="34" charset="0"/>
                        </a:rPr>
                        <a:t> the</a:t>
                      </a:r>
                      <a:r>
                        <a:rPr lang="en-US" sz="1360" baseline="0" dirty="0" smtClean="0">
                          <a:latin typeface="Arial" pitchFamily="34" charset="0"/>
                          <a:cs typeface="Arial" pitchFamily="34" charset="0"/>
                        </a:rPr>
                        <a:t> products will need maintenance and, perhaps, repairs – will the parts and support be available from the producer in the foreign country?</a:t>
                      </a:r>
                      <a:endParaRPr lang="en-US" sz="1360" dirty="0" smtClean="0">
                        <a:latin typeface="Arial" pitchFamily="34" charset="0"/>
                        <a:cs typeface="Arial" pitchFamily="34" charset="0"/>
                      </a:endParaRPr>
                    </a:p>
                  </a:txBody>
                  <a:tcPr/>
                </a:tc>
              </a:tr>
              <a:tr h="370840">
                <a:tc rowSpan="2">
                  <a:txBody>
                    <a:bodyPr/>
                    <a:lstStyle/>
                    <a:p>
                      <a:r>
                        <a:rPr lang="en-US" sz="1360" dirty="0" smtClean="0">
                          <a:latin typeface="Arial" pitchFamily="34" charset="0"/>
                          <a:cs typeface="Arial" pitchFamily="34" charset="0"/>
                        </a:rPr>
                        <a:t>Import materials and components from other countries – but still produce</a:t>
                      </a:r>
                      <a:r>
                        <a:rPr lang="en-US" sz="1360" baseline="0" dirty="0" smtClean="0">
                          <a:latin typeface="Arial" pitchFamily="34" charset="0"/>
                          <a:cs typeface="Arial" pitchFamily="34" charset="0"/>
                        </a:rPr>
                        <a:t> final goods in ‘home’ country.</a:t>
                      </a:r>
                      <a:endParaRPr lang="en-US" sz="1360" dirty="0">
                        <a:latin typeface="Arial" pitchFamily="34" charset="0"/>
                        <a:cs typeface="Arial" pitchFamily="34" charset="0"/>
                      </a:endParaRPr>
                    </a:p>
                  </a:txBody>
                  <a:tcPr/>
                </a:tc>
                <a:tc>
                  <a:txBody>
                    <a:bodyPr/>
                    <a:lstStyle/>
                    <a:p>
                      <a:r>
                        <a:rPr lang="en-US" sz="1360" dirty="0" smtClean="0">
                          <a:latin typeface="Arial" pitchFamily="34" charset="0"/>
                          <a:cs typeface="Arial" pitchFamily="34" charset="0"/>
                        </a:rPr>
                        <a:t>It could be cheaper to purchase these supplies from other countries now that there</a:t>
                      </a:r>
                      <a:r>
                        <a:rPr lang="en-US" sz="1360" baseline="0" dirty="0" smtClean="0">
                          <a:latin typeface="Arial" pitchFamily="34" charset="0"/>
                          <a:cs typeface="Arial" pitchFamily="34" charset="0"/>
                        </a:rPr>
                        <a:t> is free trade – this will help to reduce costs. These supplies could be purchased ‘online’</a:t>
                      </a:r>
                      <a:endParaRPr lang="en-US" sz="1360" dirty="0">
                        <a:latin typeface="Arial" pitchFamily="34" charset="0"/>
                        <a:cs typeface="Arial" pitchFamily="34" charset="0"/>
                      </a:endParaRPr>
                    </a:p>
                  </a:txBody>
                  <a:tcPr/>
                </a:tc>
              </a:tr>
              <a:tr h="370840">
                <a:tc vMerge="1">
                  <a:txBody>
                    <a:bodyPr/>
                    <a:lstStyle/>
                    <a:p>
                      <a:endParaRPr lang="en-US" sz="15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60" b="1" dirty="0" smtClean="0">
                          <a:latin typeface="Arial" pitchFamily="34" charset="0"/>
                          <a:cs typeface="Arial" pitchFamily="34" charset="0"/>
                        </a:rPr>
                        <a:t>But</a:t>
                      </a:r>
                      <a:r>
                        <a:rPr lang="en-US" sz="1360" dirty="0" smtClean="0">
                          <a:latin typeface="Arial" pitchFamily="34" charset="0"/>
                          <a:cs typeface="Arial" pitchFamily="34" charset="0"/>
                        </a:rPr>
                        <a:t> will</a:t>
                      </a:r>
                      <a:r>
                        <a:rPr lang="en-US" sz="1360" baseline="0" dirty="0" smtClean="0">
                          <a:latin typeface="Arial" pitchFamily="34" charset="0"/>
                          <a:cs typeface="Arial" pitchFamily="34" charset="0"/>
                        </a:rPr>
                        <a:t> the supplies be reliable? Will the greater distance add too much to transport costs?</a:t>
                      </a:r>
                      <a:endParaRPr lang="en-US" sz="1360" dirty="0" smtClean="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64896" cy="625434"/>
          </a:xfrm>
        </p:spPr>
        <p:txBody>
          <a:bodyPr>
            <a:noAutofit/>
          </a:bodyPr>
          <a:lstStyle/>
          <a:p>
            <a:r>
              <a:rPr lang="en-GB" sz="3300" dirty="0" smtClean="0"/>
              <a:t>6.3.1 – </a:t>
            </a:r>
            <a:r>
              <a:rPr lang="en-US" sz="3300" dirty="0" err="1" smtClean="0"/>
              <a:t>Globalisation</a:t>
            </a:r>
            <a:r>
              <a:rPr lang="en-US" sz="3300" dirty="0" smtClean="0"/>
              <a:t> – Potential Threats</a:t>
            </a:r>
            <a:endParaRPr lang="en-GB" sz="3300" b="1" dirty="0" smtClean="0"/>
          </a:p>
        </p:txBody>
      </p:sp>
      <p:sp>
        <p:nvSpPr>
          <p:cNvPr id="8" name="Rectangle 7"/>
          <p:cNvSpPr/>
          <p:nvPr/>
        </p:nvSpPr>
        <p:spPr>
          <a:xfrm>
            <a:off x="304800" y="4648200"/>
            <a:ext cx="8534400" cy="2027222"/>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US" sz="1360" dirty="0" err="1" smtClean="0"/>
              <a:t>Globalisation</a:t>
            </a:r>
            <a:r>
              <a:rPr lang="en-US" sz="1360" dirty="0" smtClean="0"/>
              <a:t> has led to more choice and lower prices for consumers. It has forced businesses to look for ways of increasing efficiency. Inefficient producers have gone out of business. Many firms have merged with foreign businesses to make it easier to sell in foreign markets. This is one of the reasons behind the growth of multinational organisations.</a:t>
            </a:r>
          </a:p>
          <a:p>
            <a:pPr marL="231775" indent="-231775">
              <a:spcAft>
                <a:spcPts val="400"/>
              </a:spcAft>
              <a:buClr>
                <a:srgbClr val="00B050"/>
              </a:buClr>
              <a:buFont typeface="Wingdings 3" panose="05040102010807070707" pitchFamily="18" charset="2"/>
              <a:buChar char=""/>
            </a:pPr>
            <a:r>
              <a:rPr lang="en-US" sz="1360" dirty="0" smtClean="0"/>
              <a:t>This process if more and more free trade does lead to some problems. Many workers, often in the poorest countries, have lost their jobs owing to </a:t>
            </a:r>
            <a:r>
              <a:rPr lang="en-US" sz="1360" dirty="0" err="1" smtClean="0"/>
              <a:t>globalisation</a:t>
            </a:r>
            <a:r>
              <a:rPr lang="en-US" sz="1360" dirty="0" smtClean="0"/>
              <a:t>. Big foreign corporations can often produce goods more cheaply and efficiently, so other countries’ workers lose out. As governments can no longer ‘protect’ their own industries against foreign competition, this process can lead to serious economic and social problems.</a:t>
            </a:r>
            <a:endParaRPr lang="en-GB" sz="1360" dirty="0" smtClean="0"/>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341</a:t>
            </a:r>
            <a:endParaRPr lang="en-GB" sz="20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nvGraphicFramePr>
        <p:xfrm>
          <a:off x="304800" y="1143000"/>
          <a:ext cx="8534400" cy="3477768"/>
        </p:xfrm>
        <a:graphic>
          <a:graphicData uri="http://schemas.openxmlformats.org/drawingml/2006/table">
            <a:tbl>
              <a:tblPr firstRow="1" bandRow="1">
                <a:tableStyleId>{5C22544A-7EE6-4342-B048-85BDC9FD1C3A}</a:tableStyleId>
              </a:tblPr>
              <a:tblGrid>
                <a:gridCol w="2249978"/>
                <a:gridCol w="6284422"/>
              </a:tblGrid>
              <a:tr h="264332">
                <a:tc>
                  <a:txBody>
                    <a:bodyPr/>
                    <a:lstStyle/>
                    <a:p>
                      <a:r>
                        <a:rPr lang="en-US" sz="1330" dirty="0" smtClean="0">
                          <a:latin typeface="Arial" pitchFamily="34" charset="0"/>
                          <a:cs typeface="Arial" pitchFamily="34" charset="0"/>
                        </a:rPr>
                        <a:t>Threats</a:t>
                      </a:r>
                      <a:endParaRPr lang="en-US" sz="1330" dirty="0">
                        <a:latin typeface="Arial" pitchFamily="34" charset="0"/>
                        <a:cs typeface="Arial" pitchFamily="34" charset="0"/>
                      </a:endParaRPr>
                    </a:p>
                  </a:txBody>
                  <a:tcPr/>
                </a:tc>
                <a:tc>
                  <a:txBody>
                    <a:bodyPr/>
                    <a:lstStyle/>
                    <a:p>
                      <a:r>
                        <a:rPr lang="en-US" sz="1330" dirty="0" smtClean="0">
                          <a:latin typeface="Arial" pitchFamily="34" charset="0"/>
                          <a:cs typeface="Arial" pitchFamily="34" charset="0"/>
                        </a:rPr>
                        <a:t>Impact on Business</a:t>
                      </a:r>
                      <a:endParaRPr lang="en-US" sz="1330" dirty="0">
                        <a:latin typeface="Arial" pitchFamily="34" charset="0"/>
                        <a:cs typeface="Arial" pitchFamily="34" charset="0"/>
                      </a:endParaRPr>
                    </a:p>
                  </a:txBody>
                  <a:tcPr/>
                </a:tc>
              </a:tr>
              <a:tr h="440432">
                <a:tc rowSpan="2">
                  <a:txBody>
                    <a:bodyPr/>
                    <a:lstStyle/>
                    <a:p>
                      <a:r>
                        <a:rPr lang="en-US" sz="1400" dirty="0" smtClean="0">
                          <a:latin typeface="Arial" pitchFamily="34" charset="0"/>
                          <a:cs typeface="Arial" pitchFamily="34" charset="0"/>
                        </a:rPr>
                        <a:t>Increasing imports into home market from foreign competitors</a:t>
                      </a:r>
                      <a:endParaRPr lang="en-US" sz="1400" dirty="0">
                        <a:latin typeface="Arial" pitchFamily="34" charset="0"/>
                        <a:cs typeface="Arial" pitchFamily="34" charset="0"/>
                      </a:endParaRPr>
                    </a:p>
                  </a:txBody>
                  <a:tcPr/>
                </a:tc>
                <a:tc>
                  <a:txBody>
                    <a:bodyPr/>
                    <a:lstStyle/>
                    <a:p>
                      <a:r>
                        <a:rPr lang="en-US" sz="1330" dirty="0" smtClean="0">
                          <a:latin typeface="Arial" pitchFamily="34" charset="0"/>
                          <a:cs typeface="Arial" pitchFamily="34" charset="0"/>
                        </a:rPr>
                        <a:t>If these competitors offer cheaper</a:t>
                      </a:r>
                      <a:r>
                        <a:rPr lang="en-US" sz="1330" baseline="0" dirty="0" smtClean="0">
                          <a:latin typeface="Arial" pitchFamily="34" charset="0"/>
                          <a:cs typeface="Arial" pitchFamily="34" charset="0"/>
                        </a:rPr>
                        <a:t> products (or of higher quality) sales of local business might fail</a:t>
                      </a:r>
                      <a:endParaRPr lang="en-US" sz="1330" dirty="0">
                        <a:latin typeface="Arial" pitchFamily="34" charset="0"/>
                        <a:cs typeface="Arial" pitchFamily="34" charset="0"/>
                      </a:endParaRPr>
                    </a:p>
                  </a:txBody>
                  <a:tcPr/>
                </a:tc>
              </a:tr>
              <a:tr h="440432">
                <a:tc vMerge="1">
                  <a:txBody>
                    <a:bodyPr/>
                    <a:lstStyle/>
                    <a:p>
                      <a:endParaRPr lang="en-US" sz="1500" dirty="0">
                        <a:latin typeface="Arial" pitchFamily="34" charset="0"/>
                        <a:cs typeface="Arial" pitchFamily="34" charset="0"/>
                      </a:endParaRPr>
                    </a:p>
                  </a:txBody>
                  <a:tcPr/>
                </a:tc>
                <a:tc>
                  <a:txBody>
                    <a:bodyPr/>
                    <a:lstStyle/>
                    <a:p>
                      <a:r>
                        <a:rPr lang="en-US" sz="1330" b="1" dirty="0" smtClean="0">
                          <a:latin typeface="Arial" pitchFamily="34" charset="0"/>
                          <a:cs typeface="Arial" pitchFamily="34" charset="0"/>
                        </a:rPr>
                        <a:t>But</a:t>
                      </a:r>
                      <a:r>
                        <a:rPr lang="en-US" sz="1330" dirty="0" smtClean="0">
                          <a:latin typeface="Arial" pitchFamily="34" charset="0"/>
                          <a:cs typeface="Arial" pitchFamily="34" charset="0"/>
                        </a:rPr>
                        <a:t> the</a:t>
                      </a:r>
                      <a:r>
                        <a:rPr lang="en-US" sz="1330" baseline="0" dirty="0" smtClean="0">
                          <a:latin typeface="Arial" pitchFamily="34" charset="0"/>
                          <a:cs typeface="Arial" pitchFamily="34" charset="0"/>
                        </a:rPr>
                        <a:t> increased competition could force the local businesses to become more efficient</a:t>
                      </a:r>
                      <a:endParaRPr lang="en-US" sz="1330" dirty="0">
                        <a:latin typeface="Arial" pitchFamily="34" charset="0"/>
                        <a:cs typeface="Arial" pitchFamily="34" charset="0"/>
                      </a:endParaRPr>
                    </a:p>
                  </a:txBody>
                  <a:tcPr/>
                </a:tc>
              </a:tr>
              <a:tr h="440432">
                <a:tc rowSpan="2">
                  <a:txBody>
                    <a:bodyPr/>
                    <a:lstStyle/>
                    <a:p>
                      <a:r>
                        <a:rPr lang="en-US" sz="1400" dirty="0" smtClean="0">
                          <a:latin typeface="Arial" pitchFamily="34" charset="0"/>
                          <a:cs typeface="Arial" pitchFamily="34" charset="0"/>
                        </a:rPr>
                        <a:t>Increasing investment from multinationals to set up operations in home country</a:t>
                      </a:r>
                      <a:endParaRPr lang="en-US" sz="1400" dirty="0">
                        <a:latin typeface="Arial" pitchFamily="34" charset="0"/>
                        <a:cs typeface="Arial" pitchFamily="34" charset="0"/>
                      </a:endParaRPr>
                    </a:p>
                  </a:txBody>
                  <a:tcPr/>
                </a:tc>
                <a:tc>
                  <a:txBody>
                    <a:bodyPr/>
                    <a:lstStyle/>
                    <a:p>
                      <a:r>
                        <a:rPr lang="en-US" sz="1330" dirty="0" smtClean="0">
                          <a:latin typeface="Arial" pitchFamily="34" charset="0"/>
                          <a:cs typeface="Arial" pitchFamily="34" charset="0"/>
                        </a:rPr>
                        <a:t>This will create further competition – and the multinational may have economies of scale and be able to afford the best employees</a:t>
                      </a:r>
                      <a:endParaRPr lang="en-US" sz="1330" dirty="0">
                        <a:latin typeface="Arial" pitchFamily="34" charset="0"/>
                        <a:cs typeface="Arial" pitchFamily="34" charset="0"/>
                      </a:endParaRPr>
                    </a:p>
                  </a:txBody>
                  <a:tcPr/>
                </a:tc>
              </a:tr>
              <a:tr h="440432">
                <a:tc vMerge="1">
                  <a:txBody>
                    <a:bodyPr/>
                    <a:lstStyle/>
                    <a:p>
                      <a:endParaRPr lang="en-US" sz="15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30" b="1" dirty="0" smtClean="0">
                          <a:latin typeface="Arial" pitchFamily="34" charset="0"/>
                          <a:cs typeface="Arial" pitchFamily="34" charset="0"/>
                        </a:rPr>
                        <a:t>But</a:t>
                      </a:r>
                      <a:r>
                        <a:rPr lang="en-US" sz="1330" dirty="0" smtClean="0">
                          <a:latin typeface="Arial" pitchFamily="34" charset="0"/>
                          <a:cs typeface="Arial" pitchFamily="34" charset="0"/>
                        </a:rPr>
                        <a:t> some</a:t>
                      </a:r>
                      <a:r>
                        <a:rPr lang="en-US" sz="1330" baseline="0" dirty="0" smtClean="0">
                          <a:latin typeface="Arial" pitchFamily="34" charset="0"/>
                          <a:cs typeface="Arial" pitchFamily="34" charset="0"/>
                        </a:rPr>
                        <a:t> local firms could become suppliers to these multinationals and their sales could increase</a:t>
                      </a:r>
                      <a:endParaRPr lang="en-US" sz="1330" dirty="0" smtClean="0">
                        <a:latin typeface="Arial" pitchFamily="34" charset="0"/>
                        <a:cs typeface="Arial" pitchFamily="34" charset="0"/>
                      </a:endParaRPr>
                    </a:p>
                  </a:txBody>
                  <a:tcPr/>
                </a:tc>
              </a:tr>
              <a:tr h="620117">
                <a:tc rowSpan="2">
                  <a:txBody>
                    <a:bodyPr/>
                    <a:lstStyle/>
                    <a:p>
                      <a:r>
                        <a:rPr lang="en-US" sz="1400" dirty="0" smtClean="0">
                          <a:latin typeface="Arial" pitchFamily="34" charset="0"/>
                          <a:cs typeface="Arial" pitchFamily="34" charset="0"/>
                        </a:rPr>
                        <a:t>Employees may leave businesses that cannot pay the same or more than international competitors</a:t>
                      </a:r>
                      <a:endParaRPr lang="en-US" sz="1400" dirty="0">
                        <a:latin typeface="Arial" pitchFamily="34" charset="0"/>
                        <a:cs typeface="Arial" pitchFamily="34" charset="0"/>
                      </a:endParaRPr>
                    </a:p>
                  </a:txBody>
                  <a:tcPr/>
                </a:tc>
                <a:tc>
                  <a:txBody>
                    <a:bodyPr/>
                    <a:lstStyle/>
                    <a:p>
                      <a:r>
                        <a:rPr lang="en-US" sz="1330" baseline="0" dirty="0" smtClean="0">
                          <a:latin typeface="Arial" pitchFamily="34" charset="0"/>
                          <a:cs typeface="Arial" pitchFamily="34" charset="0"/>
                        </a:rPr>
                        <a:t>In some professions, employees will now have more choice about where they work and for which business – businesses will have to make efforts to keep their best employees</a:t>
                      </a:r>
                      <a:endParaRPr lang="en-US" sz="1330" dirty="0">
                        <a:latin typeface="Arial" pitchFamily="34" charset="0"/>
                        <a:cs typeface="Arial" pitchFamily="34" charset="0"/>
                      </a:endParaRPr>
                    </a:p>
                  </a:txBody>
                  <a:tcPr/>
                </a:tc>
              </a:tr>
              <a:tr h="440432">
                <a:tc vMerge="1">
                  <a:txBody>
                    <a:bodyPr/>
                    <a:lstStyle/>
                    <a:p>
                      <a:endParaRPr lang="en-US" sz="15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30" b="1" dirty="0" smtClean="0">
                          <a:latin typeface="Arial" pitchFamily="34" charset="0"/>
                          <a:cs typeface="Arial" pitchFamily="34" charset="0"/>
                        </a:rPr>
                        <a:t>But</a:t>
                      </a:r>
                      <a:r>
                        <a:rPr lang="en-US" sz="1330" dirty="0" smtClean="0">
                          <a:latin typeface="Arial" pitchFamily="34" charset="0"/>
                          <a:cs typeface="Arial" pitchFamily="34" charset="0"/>
                        </a:rPr>
                        <a:t> this might encourage local businesses to use a range of motivational methods to keep their workers.</a:t>
                      </a:r>
                    </a:p>
                  </a:txBody>
                  <a:tcPr/>
                </a:tc>
              </a:tr>
            </a:tbl>
          </a:graphicData>
        </a:graphic>
      </p:graphicFrame>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664896" cy="517658"/>
          </a:xfrm>
        </p:spPr>
        <p:txBody>
          <a:bodyPr>
            <a:noAutofit/>
          </a:bodyPr>
          <a:lstStyle/>
          <a:p>
            <a:r>
              <a:rPr lang="en-GB" sz="2650" dirty="0" smtClean="0"/>
              <a:t>6.3.1 – </a:t>
            </a:r>
            <a:r>
              <a:rPr lang="en-US" sz="2650" dirty="0" smtClean="0"/>
              <a:t>Why Governments Introduce Tariffs &amp; Quotas</a:t>
            </a:r>
            <a:endParaRPr lang="en-GB" sz="2650" b="1" dirty="0" smtClean="0"/>
          </a:p>
        </p:txBody>
      </p:sp>
      <p:sp>
        <p:nvSpPr>
          <p:cNvPr id="8" name="Rectangle 7"/>
          <p:cNvSpPr/>
          <p:nvPr/>
        </p:nvSpPr>
        <p:spPr>
          <a:xfrm>
            <a:off x="304800" y="1143000"/>
            <a:ext cx="6477000" cy="5457904"/>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US" dirty="0" smtClean="0"/>
              <a:t>In Section </a:t>
            </a:r>
            <a:r>
              <a:rPr lang="en-US" b="1" dirty="0" smtClean="0"/>
              <a:t>6.2</a:t>
            </a:r>
            <a:r>
              <a:rPr lang="en-US" dirty="0" smtClean="0"/>
              <a:t>, import tariffs were explained as being one form of taxes that government can use to raise revenue. There is another important reason why governments might introduce tariffs and </a:t>
            </a:r>
            <a:r>
              <a:rPr lang="en-US" b="1" dirty="0" smtClean="0">
                <a:solidFill>
                  <a:srgbClr val="FF0000"/>
                </a:solidFill>
              </a:rPr>
              <a:t>quotas</a:t>
            </a:r>
            <a:r>
              <a:rPr lang="en-US" dirty="0" smtClean="0"/>
              <a:t> on imports.</a:t>
            </a:r>
          </a:p>
          <a:p>
            <a:pPr marL="231775" indent="-231775">
              <a:spcAft>
                <a:spcPts val="400"/>
              </a:spcAft>
              <a:buClr>
                <a:srgbClr val="00B050"/>
              </a:buClr>
              <a:buFont typeface="Wingdings 3" panose="05040102010807070707" pitchFamily="18" charset="2"/>
              <a:buChar char=""/>
            </a:pPr>
            <a:r>
              <a:rPr lang="en-US" dirty="0" smtClean="0"/>
              <a:t>They are forms of </a:t>
            </a:r>
            <a:r>
              <a:rPr lang="en-US" b="1" dirty="0" smtClean="0">
                <a:solidFill>
                  <a:srgbClr val="FF0000"/>
                </a:solidFill>
              </a:rPr>
              <a:t>protectionism</a:t>
            </a:r>
            <a:r>
              <a:rPr lang="en-US" dirty="0" smtClean="0"/>
              <a:t> – to protect domestic industries from competition that might otherwise close then down. Foreign competitors might be able to produce products much more cheaply and if they were allowed to import without any restriction then local firms might be forced out of business. This would reduce employment and incomes.</a:t>
            </a:r>
          </a:p>
          <a:p>
            <a:pPr marL="231775" indent="-231775">
              <a:spcAft>
                <a:spcPts val="400"/>
              </a:spcAft>
              <a:buClr>
                <a:srgbClr val="00B050"/>
              </a:buClr>
              <a:buFont typeface="Wingdings 3" panose="05040102010807070707" pitchFamily="18" charset="2"/>
              <a:buChar char=""/>
            </a:pPr>
            <a:r>
              <a:rPr lang="en-GB" dirty="0" smtClean="0"/>
              <a:t>This is a simple argument to understand – </a:t>
            </a:r>
            <a:r>
              <a:rPr lang="en-GB" b="1" dirty="0" smtClean="0"/>
              <a:t>but</a:t>
            </a:r>
            <a:r>
              <a:rPr lang="en-GB" dirty="0" smtClean="0"/>
              <a:t> many economists believe it is wrong. They believe it is better to allow local consumers to buy imported goods as cheaply as possible (to increase their living standards) and for local businesses to produce and export goods and services in which they have a competitive advantage. In this way, living standards across the globe can be increased. This is the free trade argument.</a:t>
            </a:r>
          </a:p>
        </p:txBody>
      </p:sp>
      <p:sp>
        <p:nvSpPr>
          <p:cNvPr id="6" name="Round Same Side Corner Rectangle 5">
            <a:hlinkClick r:id="" action="ppaction://noaction"/>
          </p:cNvPr>
          <p:cNvSpPr/>
          <p:nvPr/>
        </p:nvSpPr>
        <p:spPr>
          <a:xfrm>
            <a:off x="515151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342</a:t>
            </a:r>
            <a:endParaRPr lang="en-GB" sz="2000" b="1" dirty="0">
              <a:latin typeface="Arial" panose="020B0604020202020204" pitchFamily="34" charset="0"/>
              <a:cs typeface="Arial" panose="020B0604020202020204" pitchFamily="34" charset="0"/>
            </a:endParaRPr>
          </a:p>
        </p:txBody>
      </p:sp>
      <p:pic>
        <p:nvPicPr>
          <p:cNvPr id="71682" name="Picture 2" descr="http://public.wsu.edu/%7Ehallagan/EconS327/weeks/week5/Sugar/sugarnotfree.gif"/>
          <p:cNvPicPr>
            <a:picLocks noChangeAspect="1" noChangeArrowheads="1"/>
          </p:cNvPicPr>
          <p:nvPr/>
        </p:nvPicPr>
        <p:blipFill>
          <a:blip r:embed="rId3" cstate="print"/>
          <a:srcRect r="32425" b="13164"/>
          <a:stretch>
            <a:fillRect/>
          </a:stretch>
        </p:blipFill>
        <p:spPr bwMode="auto">
          <a:xfrm>
            <a:off x="6781800" y="1143000"/>
            <a:ext cx="2057400" cy="1559642"/>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71684" name="Picture 4" descr="http://www.econedlink.org/lessons/images_lessons/215_figure5b1.gif"/>
          <p:cNvPicPr>
            <a:picLocks noChangeAspect="1" noChangeArrowheads="1"/>
          </p:cNvPicPr>
          <p:nvPr/>
        </p:nvPicPr>
        <p:blipFill>
          <a:blip r:embed="rId4" cstate="print"/>
          <a:srcRect/>
          <a:stretch>
            <a:fillRect/>
          </a:stretch>
        </p:blipFill>
        <p:spPr bwMode="auto">
          <a:xfrm>
            <a:off x="6901597" y="2819400"/>
            <a:ext cx="1937603" cy="19812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71686" name="Picture 6" descr="http://www.amcham.org.eg/resources_publications/trade_resources/dbe/images/European2.gif"/>
          <p:cNvPicPr>
            <a:picLocks noChangeAspect="1" noChangeArrowheads="1"/>
          </p:cNvPicPr>
          <p:nvPr/>
        </p:nvPicPr>
        <p:blipFill>
          <a:blip r:embed="rId5" cstate="print"/>
          <a:srcRect l="6486" r="7027" b="3759"/>
          <a:stretch>
            <a:fillRect/>
          </a:stretch>
        </p:blipFill>
        <p:spPr bwMode="auto">
          <a:xfrm>
            <a:off x="6838950" y="4953000"/>
            <a:ext cx="2000250" cy="16002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664896" cy="517658"/>
          </a:xfrm>
        </p:spPr>
        <p:txBody>
          <a:bodyPr>
            <a:noAutofit/>
          </a:bodyPr>
          <a:lstStyle/>
          <a:p>
            <a:r>
              <a:rPr lang="en-GB" sz="3200" dirty="0" smtClean="0"/>
              <a:t>6.3.1 – </a:t>
            </a:r>
            <a:r>
              <a:rPr lang="en-US" sz="3200" dirty="0" smtClean="0"/>
              <a:t>Tariffs &amp; Quotas – Case Study</a:t>
            </a:r>
            <a:endParaRPr lang="en-GB" sz="3200" b="1" dirty="0" smtClean="0"/>
          </a:p>
        </p:txBody>
      </p:sp>
      <p:sp>
        <p:nvSpPr>
          <p:cNvPr id="8" name="Rectangle 7"/>
          <p:cNvSpPr/>
          <p:nvPr/>
        </p:nvSpPr>
        <p:spPr>
          <a:xfrm>
            <a:off x="304800" y="1143000"/>
            <a:ext cx="6629400" cy="5560497"/>
          </a:xfrm>
          <a:prstGeom prst="rect">
            <a:avLst/>
          </a:prstGeom>
        </p:spPr>
        <p:txBody>
          <a:bodyPr wrap="square">
            <a:spAutoFit/>
          </a:bodyPr>
          <a:lstStyle/>
          <a:p>
            <a:pPr marL="231775" indent="-231775">
              <a:spcAft>
                <a:spcPts val="400"/>
              </a:spcAft>
              <a:buClr>
                <a:srgbClr val="00B050"/>
              </a:buClr>
            </a:pPr>
            <a:r>
              <a:rPr lang="en-US" b="1" dirty="0" smtClean="0"/>
              <a:t>Case Study Example – IBM take advantage of </a:t>
            </a:r>
            <a:r>
              <a:rPr lang="en-US" b="1" dirty="0" err="1" smtClean="0"/>
              <a:t>globalisation</a:t>
            </a:r>
            <a:endParaRPr lang="en-US" b="1" dirty="0" smtClean="0"/>
          </a:p>
          <a:p>
            <a:pPr marL="231775" indent="-231775">
              <a:spcAft>
                <a:spcPts val="400"/>
              </a:spcAft>
              <a:buClr>
                <a:srgbClr val="00B050"/>
              </a:buClr>
              <a:buFont typeface="Wingdings 3" panose="05040102010807070707" pitchFamily="18" charset="2"/>
              <a:buChar char=""/>
            </a:pPr>
            <a:r>
              <a:rPr lang="en-GB" dirty="0" smtClean="0"/>
              <a:t>IBM is one of the largest corporations in the world, manufacturing and selling computer hardware and software. It has taken full advantage of the opportunities offered by globalisation. Not only are its products sold in nearly every country but it has invested in factories and other operations in many low-cost </a:t>
            </a:r>
            <a:r>
              <a:rPr lang="en-GB" smtClean="0"/>
              <a:t>countries will </a:t>
            </a:r>
            <a:r>
              <a:rPr lang="en-GB" dirty="0" smtClean="0"/>
              <a:t>skilled IT employees – such as Romania. Most of the computers that it assembles in the US use low-cost imported components. The company is well positioned to take advantage of growth in emerging market countries such as Brazil and Vietnam. However, IBM faces huge competition from newly developing computer businesses in China and India. IBM cannot ask the US government to protect its US market with tariffs because of free trade agreements.</a:t>
            </a:r>
          </a:p>
          <a:p>
            <a:pPr marL="231775" indent="-231775">
              <a:spcAft>
                <a:spcPts val="400"/>
              </a:spcAft>
              <a:buClr>
                <a:srgbClr val="00B050"/>
              </a:buClr>
            </a:pPr>
            <a:r>
              <a:rPr lang="en-GB" b="1" dirty="0" smtClean="0">
                <a:solidFill>
                  <a:srgbClr val="FF0000"/>
                </a:solidFill>
              </a:rPr>
              <a:t>Activity 28.1</a:t>
            </a:r>
            <a:r>
              <a:rPr lang="en-GB" dirty="0" smtClean="0">
                <a:solidFill>
                  <a:srgbClr val="FF0000"/>
                </a:solidFill>
              </a:rPr>
              <a:t> – Using the case study above:</a:t>
            </a:r>
          </a:p>
          <a:p>
            <a:pPr marL="342900" indent="-342900">
              <a:spcAft>
                <a:spcPts val="400"/>
              </a:spcAft>
              <a:buClr>
                <a:srgbClr val="00B050"/>
              </a:buClr>
              <a:buFont typeface="+mj-lt"/>
              <a:buAutoNum type="alphaLcParenR"/>
            </a:pPr>
            <a:r>
              <a:rPr lang="en-GB" dirty="0" smtClean="0">
                <a:solidFill>
                  <a:srgbClr val="FF0000"/>
                </a:solidFill>
              </a:rPr>
              <a:t>Identify and explain </a:t>
            </a:r>
            <a:r>
              <a:rPr lang="en-GB" b="1" dirty="0" smtClean="0">
                <a:solidFill>
                  <a:srgbClr val="FF0000"/>
                </a:solidFill>
              </a:rPr>
              <a:t>three benefits </a:t>
            </a:r>
            <a:r>
              <a:rPr lang="en-GB" dirty="0" smtClean="0">
                <a:solidFill>
                  <a:srgbClr val="FF0000"/>
                </a:solidFill>
              </a:rPr>
              <a:t>to IBM of Globalisation.</a:t>
            </a:r>
          </a:p>
          <a:p>
            <a:pPr marL="342900" indent="-342900">
              <a:spcAft>
                <a:spcPts val="400"/>
              </a:spcAft>
              <a:buClr>
                <a:srgbClr val="00B050"/>
              </a:buClr>
              <a:buFont typeface="+mj-lt"/>
              <a:buAutoNum type="alphaLcParenR"/>
            </a:pPr>
            <a:r>
              <a:rPr lang="en-GB" dirty="0" smtClean="0">
                <a:solidFill>
                  <a:srgbClr val="FF0000"/>
                </a:solidFill>
              </a:rPr>
              <a:t>Identify and explain </a:t>
            </a:r>
            <a:r>
              <a:rPr lang="en-GB" b="1" dirty="0" smtClean="0">
                <a:solidFill>
                  <a:srgbClr val="FF0000"/>
                </a:solidFill>
              </a:rPr>
              <a:t>one</a:t>
            </a:r>
            <a:r>
              <a:rPr lang="en-GB" dirty="0" smtClean="0">
                <a:solidFill>
                  <a:srgbClr val="FF0000"/>
                </a:solidFill>
              </a:rPr>
              <a:t> potential risk to IBM from continued globalisation.</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342</a:t>
            </a:r>
            <a:endParaRPr lang="en-GB" sz="2000" b="1" dirty="0">
              <a:latin typeface="Arial" panose="020B0604020202020204" pitchFamily="34" charset="0"/>
              <a:cs typeface="Arial" panose="020B0604020202020204" pitchFamily="34" charset="0"/>
            </a:endParaRPr>
          </a:p>
        </p:txBody>
      </p:sp>
      <p:pic>
        <p:nvPicPr>
          <p:cNvPr id="69634" name="Picture 2" descr="http://www-01.ibm.com/software/globalization/images/old.gif"/>
          <p:cNvPicPr>
            <a:picLocks noChangeAspect="1" noChangeArrowheads="1"/>
          </p:cNvPicPr>
          <p:nvPr/>
        </p:nvPicPr>
        <p:blipFill>
          <a:blip r:embed="rId3" cstate="print"/>
          <a:srcRect/>
          <a:stretch>
            <a:fillRect/>
          </a:stretch>
        </p:blipFill>
        <p:spPr bwMode="auto">
          <a:xfrm>
            <a:off x="6915464" y="1143000"/>
            <a:ext cx="1923735" cy="14478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69636" name="Picture 4" descr="http://image.slidesharecdn.com/developinggloballeaders-120403121432-phpapp02/95/developing-global-leaders-7-728.jpg?cb=1333455324"/>
          <p:cNvPicPr>
            <a:picLocks noChangeAspect="1" noChangeArrowheads="1"/>
          </p:cNvPicPr>
          <p:nvPr/>
        </p:nvPicPr>
        <p:blipFill>
          <a:blip r:embed="rId4" cstate="print"/>
          <a:srcRect l="14865" t="9009" r="9459" b="8108"/>
          <a:stretch>
            <a:fillRect/>
          </a:stretch>
        </p:blipFill>
        <p:spPr bwMode="auto">
          <a:xfrm>
            <a:off x="6891130" y="2819400"/>
            <a:ext cx="1948070" cy="16002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69638" name="Picture 6" descr="http://www.gdayindia.com.au/wp-content/uploads/2014/02/ibm-india_medium.jpg"/>
          <p:cNvPicPr>
            <a:picLocks noChangeAspect="1" noChangeArrowheads="1"/>
          </p:cNvPicPr>
          <p:nvPr/>
        </p:nvPicPr>
        <p:blipFill>
          <a:blip r:embed="rId5" cstate="print"/>
          <a:srcRect/>
          <a:stretch>
            <a:fillRect/>
          </a:stretch>
        </p:blipFill>
        <p:spPr bwMode="auto">
          <a:xfrm>
            <a:off x="6934200" y="4800600"/>
            <a:ext cx="1905000" cy="173354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664896" cy="517658"/>
          </a:xfrm>
        </p:spPr>
        <p:txBody>
          <a:bodyPr>
            <a:noAutofit/>
          </a:bodyPr>
          <a:lstStyle/>
          <a:p>
            <a:r>
              <a:rPr lang="en-GB" sz="3200" dirty="0" smtClean="0"/>
              <a:t>6.3.2 – </a:t>
            </a:r>
            <a:r>
              <a:rPr lang="en-US" sz="3200" dirty="0" smtClean="0"/>
              <a:t>Multinational Businesses</a:t>
            </a:r>
            <a:endParaRPr lang="en-GB" sz="3200" b="1" dirty="0" smtClean="0"/>
          </a:p>
        </p:txBody>
      </p:sp>
      <p:sp>
        <p:nvSpPr>
          <p:cNvPr id="8" name="Rectangle 7"/>
          <p:cNvSpPr/>
          <p:nvPr/>
        </p:nvSpPr>
        <p:spPr>
          <a:xfrm>
            <a:off x="304800" y="1143000"/>
            <a:ext cx="6629400" cy="5324535"/>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GB" sz="2000" dirty="0" smtClean="0"/>
              <a:t>It is important to remember that a </a:t>
            </a:r>
            <a:r>
              <a:rPr lang="en-GB" sz="2000" b="1" dirty="0" smtClean="0">
                <a:solidFill>
                  <a:srgbClr val="FF0000"/>
                </a:solidFill>
              </a:rPr>
              <a:t>multinational business</a:t>
            </a:r>
            <a:r>
              <a:rPr lang="en-GB" sz="2000" dirty="0" smtClean="0">
                <a:solidFill>
                  <a:srgbClr val="FF0000"/>
                </a:solidFill>
              </a:rPr>
              <a:t> </a:t>
            </a:r>
            <a:r>
              <a:rPr lang="en-GB" sz="2000" dirty="0" smtClean="0"/>
              <a:t>is not one which just sells goods in more than one country. To be called multinational, a </a:t>
            </a:r>
            <a:br>
              <a:rPr lang="en-GB" sz="2000" dirty="0" smtClean="0"/>
            </a:br>
            <a:r>
              <a:rPr lang="en-GB" sz="2000" dirty="0" smtClean="0"/>
              <a:t>business must produce goods or services in more </a:t>
            </a:r>
            <a:br>
              <a:rPr lang="en-GB" sz="2000" dirty="0" smtClean="0"/>
            </a:br>
            <a:r>
              <a:rPr lang="en-GB" sz="2000" dirty="0" smtClean="0"/>
              <a:t>than one country.</a:t>
            </a:r>
          </a:p>
          <a:p>
            <a:pPr marL="231775" indent="-231775">
              <a:spcAft>
                <a:spcPts val="400"/>
              </a:spcAft>
              <a:buClr>
                <a:srgbClr val="00B050"/>
              </a:buClr>
              <a:buFont typeface="Wingdings 3" panose="05040102010807070707" pitchFamily="18" charset="2"/>
              <a:buChar char=""/>
            </a:pPr>
            <a:r>
              <a:rPr lang="en-GB" sz="2000" dirty="0" smtClean="0"/>
              <a:t>Multinational businesses are some of the largest in </a:t>
            </a:r>
            <a:br>
              <a:rPr lang="en-GB" sz="2000" dirty="0" smtClean="0"/>
            </a:br>
            <a:r>
              <a:rPr lang="en-GB" sz="2000" dirty="0" smtClean="0"/>
              <a:t>the world. They include:</a:t>
            </a:r>
          </a:p>
          <a:p>
            <a:pPr marL="517525" indent="-231775">
              <a:spcAft>
                <a:spcPts val="400"/>
              </a:spcAft>
              <a:buClr>
                <a:srgbClr val="00B050"/>
              </a:buClr>
              <a:buFont typeface="Arial" pitchFamily="34" charset="0"/>
              <a:buChar char="•"/>
            </a:pPr>
            <a:r>
              <a:rPr lang="en-GB" sz="2000" dirty="0" smtClean="0"/>
              <a:t>Oil companies; Shell, BP, Exxon</a:t>
            </a:r>
          </a:p>
          <a:p>
            <a:pPr marL="517525" indent="-231775">
              <a:spcAft>
                <a:spcPts val="400"/>
              </a:spcAft>
              <a:buClr>
                <a:srgbClr val="00B050"/>
              </a:buClr>
              <a:buFont typeface="Arial" pitchFamily="34" charset="0"/>
              <a:buChar char="•"/>
            </a:pPr>
            <a:r>
              <a:rPr lang="en-GB" sz="2000" dirty="0" smtClean="0"/>
              <a:t>Tobacco companies; British American Tobacco,  Philip Morris</a:t>
            </a:r>
          </a:p>
          <a:p>
            <a:pPr marL="517525" indent="-231775">
              <a:spcAft>
                <a:spcPts val="400"/>
              </a:spcAft>
              <a:buClr>
                <a:srgbClr val="00B050"/>
              </a:buClr>
              <a:buFont typeface="Arial" pitchFamily="34" charset="0"/>
              <a:buChar char="•"/>
            </a:pPr>
            <a:r>
              <a:rPr lang="en-GB" sz="2000" dirty="0" smtClean="0"/>
              <a:t>Car manufacturers; Nissan, General Motors</a:t>
            </a:r>
          </a:p>
          <a:p>
            <a:pPr marL="231775" indent="-231775">
              <a:spcAft>
                <a:spcPts val="400"/>
              </a:spcAft>
              <a:buClr>
                <a:srgbClr val="00B050"/>
              </a:buClr>
            </a:pPr>
            <a:r>
              <a:rPr lang="en-GB" sz="2000" b="1" dirty="0" smtClean="0">
                <a:solidFill>
                  <a:srgbClr val="FF0000"/>
                </a:solidFill>
              </a:rPr>
              <a:t>Activity 28.2</a:t>
            </a:r>
            <a:r>
              <a:rPr lang="en-GB" sz="2000" dirty="0" smtClean="0">
                <a:solidFill>
                  <a:srgbClr val="FF0000"/>
                </a:solidFill>
              </a:rPr>
              <a:t> – Using the case study above:</a:t>
            </a:r>
          </a:p>
          <a:p>
            <a:pPr>
              <a:spcAft>
                <a:spcPts val="400"/>
              </a:spcAft>
              <a:buClr>
                <a:srgbClr val="00B050"/>
              </a:buClr>
            </a:pPr>
            <a:r>
              <a:rPr lang="en-GB" sz="2000" dirty="0" smtClean="0">
                <a:solidFill>
                  <a:srgbClr val="FF0000"/>
                </a:solidFill>
              </a:rPr>
              <a:t>Make a list of at least 4 businesses in your country which are multinational. You can check this list with your teacher or by contacting some businesses themselves. Ask which other countries they operate in.</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342</a:t>
            </a:r>
            <a:endParaRPr lang="en-GB" sz="2000" b="1" dirty="0">
              <a:latin typeface="Arial" panose="020B0604020202020204" pitchFamily="34" charset="0"/>
              <a:cs typeface="Arial" panose="020B0604020202020204" pitchFamily="34" charset="0"/>
            </a:endParaRPr>
          </a:p>
        </p:txBody>
      </p:sp>
      <p:pic>
        <p:nvPicPr>
          <p:cNvPr id="67585" name="Picture 1">
            <a:hlinkClick r:id="rId4"/>
          </p:cNvPr>
          <p:cNvPicPr>
            <a:picLocks noChangeAspect="1" noChangeArrowheads="1"/>
          </p:cNvPicPr>
          <p:nvPr/>
        </p:nvPicPr>
        <p:blipFill>
          <a:blip r:embed="rId5" cstate="print"/>
          <a:srcRect l="14375" t="11000" r="36250" b="5000"/>
          <a:stretch>
            <a:fillRect/>
          </a:stretch>
        </p:blipFill>
        <p:spPr bwMode="auto">
          <a:xfrm>
            <a:off x="6530522" y="1143000"/>
            <a:ext cx="2293258" cy="24384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graphicFrame>
        <p:nvGraphicFramePr>
          <p:cNvPr id="67587" name="Object 3"/>
          <p:cNvGraphicFramePr>
            <a:graphicFrameLocks noChangeAspect="1"/>
          </p:cNvGraphicFramePr>
          <p:nvPr/>
        </p:nvGraphicFramePr>
        <p:xfrm>
          <a:off x="6553200" y="3733799"/>
          <a:ext cx="2247372" cy="914401"/>
        </p:xfrm>
        <a:graphic>
          <a:graphicData uri="http://schemas.openxmlformats.org/presentationml/2006/ole">
            <mc:AlternateContent xmlns:mc="http://schemas.openxmlformats.org/markup-compatibility/2006">
              <mc:Choice xmlns:v="urn:schemas-microsoft-com:vml" Requires="v">
                <p:oleObj spid="_x0000_s67588" name="Packager Shell Object" showAsIcon="1" r:id="rId6" imgW="4106160" imgH="685440" progId="Package">
                  <p:embed/>
                </p:oleObj>
              </mc:Choice>
              <mc:Fallback>
                <p:oleObj name="Packager Shell Object" showAsIcon="1" r:id="rId6" imgW="4106160" imgH="685440" progId="Package">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3200" y="3733799"/>
                        <a:ext cx="2247372"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7588" name="Picture 4">
            <a:hlinkClick r:id="rId8"/>
          </p:cNvPr>
          <p:cNvPicPr>
            <a:picLocks noChangeAspect="1" noChangeArrowheads="1"/>
          </p:cNvPicPr>
          <p:nvPr/>
        </p:nvPicPr>
        <p:blipFill>
          <a:blip r:embed="rId9" cstate="print"/>
          <a:srcRect l="12500" t="13000" r="38750" b="10000"/>
          <a:stretch>
            <a:fillRect/>
          </a:stretch>
        </p:blipFill>
        <p:spPr bwMode="auto">
          <a:xfrm>
            <a:off x="7010400" y="4747846"/>
            <a:ext cx="1828800" cy="1805354"/>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772400" cy="517658"/>
          </a:xfrm>
        </p:spPr>
        <p:txBody>
          <a:bodyPr>
            <a:noAutofit/>
          </a:bodyPr>
          <a:lstStyle/>
          <a:p>
            <a:r>
              <a:rPr lang="en-GB" sz="3100" dirty="0" smtClean="0"/>
              <a:t>6.3.2 – Why become </a:t>
            </a:r>
            <a:r>
              <a:rPr lang="en-US" sz="3100" dirty="0" smtClean="0"/>
              <a:t>Multinational Businesses</a:t>
            </a:r>
            <a:endParaRPr lang="en-GB" sz="3100" b="1" dirty="0" smtClean="0"/>
          </a:p>
        </p:txBody>
      </p:sp>
      <p:sp>
        <p:nvSpPr>
          <p:cNvPr id="8" name="Rectangle 7"/>
          <p:cNvSpPr/>
          <p:nvPr/>
        </p:nvSpPr>
        <p:spPr>
          <a:xfrm>
            <a:off x="304800" y="1143000"/>
            <a:ext cx="6629400" cy="5492786"/>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GB" sz="1560" dirty="0" smtClean="0"/>
              <a:t>These are some reasons why firms become multinational organisations.</a:t>
            </a:r>
          </a:p>
          <a:p>
            <a:pPr marL="461963" indent="-231775">
              <a:spcAft>
                <a:spcPts val="400"/>
              </a:spcAft>
              <a:buClr>
                <a:srgbClr val="00B050"/>
              </a:buClr>
              <a:buFont typeface="Arial" pitchFamily="34" charset="0"/>
              <a:buChar char="•"/>
            </a:pPr>
            <a:r>
              <a:rPr lang="en-GB" sz="1560" dirty="0" smtClean="0"/>
              <a:t>To produce goods in countries with low costs, such as wages, e.g. most sports clothing is produced in SE Asia because wages are lower than in Europe</a:t>
            </a:r>
          </a:p>
          <a:p>
            <a:pPr marL="461963" indent="-231775">
              <a:spcAft>
                <a:spcPts val="400"/>
              </a:spcAft>
              <a:buClr>
                <a:srgbClr val="00B050"/>
              </a:buClr>
              <a:buFont typeface="Arial" pitchFamily="34" charset="0"/>
              <a:buChar char="•"/>
            </a:pPr>
            <a:r>
              <a:rPr lang="en-GB" sz="1560" dirty="0" smtClean="0"/>
              <a:t>To extract raw materials which the firm may need for production or refining, e.g. crude oil from Saudi Arabia is needed to supply oil refineries in the US</a:t>
            </a:r>
          </a:p>
          <a:p>
            <a:pPr marL="461963" indent="-231775">
              <a:spcAft>
                <a:spcPts val="400"/>
              </a:spcAft>
              <a:buClr>
                <a:srgbClr val="00B050"/>
              </a:buClr>
              <a:buFont typeface="Arial" pitchFamily="34" charset="0"/>
              <a:buChar char="•"/>
            </a:pPr>
            <a:r>
              <a:rPr lang="en-GB" sz="1560" dirty="0" smtClean="0"/>
              <a:t>To produce goods nearer the market to reduce transport costs, e.g. tiles and bricks are expensive to transport so the producer sets up a factory near the market in another country</a:t>
            </a:r>
          </a:p>
          <a:p>
            <a:pPr marL="461963" indent="-231775">
              <a:spcAft>
                <a:spcPts val="400"/>
              </a:spcAft>
              <a:buClr>
                <a:srgbClr val="00B050"/>
              </a:buClr>
              <a:buFont typeface="Arial" pitchFamily="34" charset="0"/>
              <a:buChar char="•"/>
            </a:pPr>
            <a:r>
              <a:rPr lang="en-GB" sz="1560" dirty="0" smtClean="0"/>
              <a:t>To avoid barriers to trade put up by countries to reduce the import of goods, e.g. sales of cars made in Japan are restricted in Europe. Japanese manufacturers now make cars in Europe too.</a:t>
            </a:r>
          </a:p>
          <a:p>
            <a:pPr marL="461963" indent="-231775">
              <a:spcAft>
                <a:spcPts val="400"/>
              </a:spcAft>
              <a:buClr>
                <a:srgbClr val="00B050"/>
              </a:buClr>
              <a:buFont typeface="Arial" pitchFamily="34" charset="0"/>
              <a:buChar char="•"/>
            </a:pPr>
            <a:r>
              <a:rPr lang="en-GB" sz="1560" dirty="0" smtClean="0"/>
              <a:t>To expand into different market areas to spread risks, e.g. if sales are falling in one country the business may move to another country where sales are rising</a:t>
            </a:r>
          </a:p>
          <a:p>
            <a:pPr marL="461963" indent="-231775">
              <a:spcAft>
                <a:spcPts val="400"/>
              </a:spcAft>
              <a:buClr>
                <a:srgbClr val="00B050"/>
              </a:buClr>
              <a:buFont typeface="Arial" pitchFamily="34" charset="0"/>
              <a:buChar char="•"/>
            </a:pPr>
            <a:r>
              <a:rPr lang="en-GB" sz="1560" dirty="0" smtClean="0"/>
              <a:t>To remain competitive with rival firms which may be expanding abroad</a:t>
            </a:r>
          </a:p>
          <a:p>
            <a:pPr marL="231775" indent="-231775">
              <a:spcAft>
                <a:spcPts val="400"/>
              </a:spcAft>
              <a:buClr>
                <a:srgbClr val="00B050"/>
              </a:buClr>
              <a:buFont typeface="Wingdings 3" panose="05040102010807070707" pitchFamily="18" charset="2"/>
              <a:buChar char=""/>
            </a:pPr>
            <a:r>
              <a:rPr lang="en-GB" sz="1560" dirty="0" smtClean="0"/>
              <a:t>So there is no doubt that businesses gain from becoming multinational. But what is the impact on these countries they operate in.</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772400" cy="517658"/>
          </a:xfrm>
        </p:spPr>
        <p:txBody>
          <a:bodyPr>
            <a:noAutofit/>
          </a:bodyPr>
          <a:lstStyle/>
          <a:p>
            <a:r>
              <a:rPr lang="en-GB" sz="3100" dirty="0" smtClean="0"/>
              <a:t>6.3.2 – Why become </a:t>
            </a:r>
            <a:r>
              <a:rPr lang="en-US" sz="3100" dirty="0" smtClean="0"/>
              <a:t>Multinational Businesses</a:t>
            </a:r>
            <a:endParaRPr lang="en-GB" sz="3100" b="1" dirty="0" smtClean="0"/>
          </a:p>
        </p:txBody>
      </p:sp>
      <p:sp>
        <p:nvSpPr>
          <p:cNvPr id="8" name="Rectangle 7"/>
          <p:cNvSpPr/>
          <p:nvPr/>
        </p:nvSpPr>
        <p:spPr>
          <a:xfrm>
            <a:off x="304800" y="1143000"/>
            <a:ext cx="8534400" cy="5374805"/>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GB" sz="1460" dirty="0" smtClean="0"/>
              <a:t>There are both advantages and disadvantages to the countries as a result of multinationals operating there.</a:t>
            </a:r>
          </a:p>
          <a:p>
            <a:pPr marL="231775" indent="-231775">
              <a:spcAft>
                <a:spcPts val="400"/>
              </a:spcAft>
              <a:buClr>
                <a:srgbClr val="00B050"/>
              </a:buClr>
              <a:buFont typeface="Wingdings 3" panose="05040102010807070707" pitchFamily="18" charset="2"/>
              <a:buChar char=""/>
            </a:pPr>
            <a:r>
              <a:rPr lang="en-GB" sz="1460" b="1" dirty="0" smtClean="0"/>
              <a:t>Advantages</a:t>
            </a:r>
            <a:r>
              <a:rPr lang="en-GB" sz="1460" dirty="0" smtClean="0"/>
              <a:t> of Multinationals operating in a country.</a:t>
            </a:r>
          </a:p>
          <a:p>
            <a:pPr marL="461963" indent="-231775">
              <a:spcAft>
                <a:spcPts val="400"/>
              </a:spcAft>
              <a:buClr>
                <a:srgbClr val="00B050"/>
              </a:buClr>
              <a:buFont typeface="Arial" pitchFamily="34" charset="0"/>
              <a:buChar char="•"/>
            </a:pPr>
            <a:r>
              <a:rPr lang="en-GB" sz="1460" dirty="0" smtClean="0"/>
              <a:t>Jobs are created, which reduces the level of unemployment</a:t>
            </a:r>
          </a:p>
          <a:p>
            <a:pPr marL="461963" indent="-231775">
              <a:spcAft>
                <a:spcPts val="400"/>
              </a:spcAft>
              <a:buClr>
                <a:srgbClr val="00B050"/>
              </a:buClr>
              <a:buFont typeface="Arial" pitchFamily="34" charset="0"/>
              <a:buChar char="•"/>
            </a:pPr>
            <a:r>
              <a:rPr lang="en-GB" sz="1460" dirty="0" smtClean="0"/>
              <a:t>New investment in buildings and machinery increases output of goods and services in the country. New technology can benefit the country by bringing in new ideas and methods.</a:t>
            </a:r>
          </a:p>
          <a:p>
            <a:pPr marL="461963" indent="-231775">
              <a:spcAft>
                <a:spcPts val="400"/>
              </a:spcAft>
              <a:buClr>
                <a:srgbClr val="00B050"/>
              </a:buClr>
              <a:buFont typeface="Arial" pitchFamily="34" charset="0"/>
              <a:buChar char="•"/>
            </a:pPr>
            <a:r>
              <a:rPr lang="en-GB" sz="1460" dirty="0" smtClean="0"/>
              <a:t>Some of the extra output may be sold abroad which will increase the exports if the country. Also, imports may be reduced as more goods are now made I the country.</a:t>
            </a:r>
          </a:p>
          <a:p>
            <a:pPr marL="461963" indent="-231775">
              <a:spcAft>
                <a:spcPts val="400"/>
              </a:spcAft>
              <a:buClr>
                <a:srgbClr val="00B050"/>
              </a:buClr>
              <a:buFont typeface="Arial" pitchFamily="34" charset="0"/>
              <a:buChar char="•"/>
            </a:pPr>
            <a:r>
              <a:rPr lang="en-GB" sz="1460" dirty="0" smtClean="0"/>
              <a:t>Taxes are paid by the multinationals, which increases the funds to the governments</a:t>
            </a:r>
          </a:p>
          <a:p>
            <a:pPr marL="461963" indent="-231775">
              <a:spcAft>
                <a:spcPts val="400"/>
              </a:spcAft>
              <a:buClr>
                <a:srgbClr val="00B050"/>
              </a:buClr>
              <a:buFont typeface="Arial" pitchFamily="34" charset="0"/>
              <a:buChar char="•"/>
            </a:pPr>
            <a:r>
              <a:rPr lang="en-GB" sz="1460" dirty="0" smtClean="0"/>
              <a:t>There is more product choice for consumers and more competition.</a:t>
            </a:r>
          </a:p>
          <a:p>
            <a:pPr marL="231775" indent="-231775">
              <a:spcAft>
                <a:spcPts val="400"/>
              </a:spcAft>
              <a:buClr>
                <a:srgbClr val="00B050"/>
              </a:buClr>
              <a:buFont typeface="Wingdings 3" pitchFamily="18" charset="2"/>
              <a:buChar char=""/>
            </a:pPr>
            <a:r>
              <a:rPr lang="en-GB" sz="1460" b="1" dirty="0" smtClean="0"/>
              <a:t>Disadvantages</a:t>
            </a:r>
            <a:r>
              <a:rPr lang="en-GB" sz="1460" dirty="0" smtClean="0"/>
              <a:t> of multinationals operating in a country</a:t>
            </a:r>
          </a:p>
          <a:p>
            <a:pPr marL="461963" indent="-231775">
              <a:spcAft>
                <a:spcPts val="400"/>
              </a:spcAft>
              <a:buClr>
                <a:srgbClr val="00B050"/>
              </a:buClr>
              <a:buFont typeface="Arial" pitchFamily="34" charset="0"/>
              <a:buChar char="•"/>
            </a:pPr>
            <a:r>
              <a:rPr lang="en-GB" sz="1460" dirty="0" smtClean="0"/>
              <a:t>The jobs created are often unskilled assembly-line tasks. Skilled jobs, such as those in research and design, are not usually created in the ‘host’ countries receiving the multinationals.</a:t>
            </a:r>
          </a:p>
          <a:p>
            <a:pPr marL="461963" indent="-231775">
              <a:spcAft>
                <a:spcPts val="400"/>
              </a:spcAft>
              <a:buClr>
                <a:srgbClr val="00B050"/>
              </a:buClr>
              <a:buFont typeface="Arial" pitchFamily="34" charset="0"/>
              <a:buChar char="•"/>
            </a:pPr>
            <a:r>
              <a:rPr lang="en-GB" sz="1460" dirty="0" smtClean="0"/>
              <a:t>Local firms may be forced out of business. Multinationals are often more efficient and have lower costs than local businesses.</a:t>
            </a:r>
          </a:p>
          <a:p>
            <a:pPr marL="461963" indent="-231775">
              <a:spcAft>
                <a:spcPts val="400"/>
              </a:spcAft>
              <a:buClr>
                <a:srgbClr val="00B050"/>
              </a:buClr>
              <a:buFont typeface="Arial" pitchFamily="34" charset="0"/>
              <a:buChar char="•"/>
            </a:pPr>
            <a:r>
              <a:rPr lang="en-GB" sz="1460" dirty="0" smtClean="0"/>
              <a:t>Repatriation of profits – profits are often sent back to a multinational’s ‘home’ country and not kept in the country where they are earned.</a:t>
            </a:r>
          </a:p>
          <a:p>
            <a:pPr marL="461963" indent="-231775">
              <a:spcAft>
                <a:spcPts val="400"/>
              </a:spcAft>
              <a:buClr>
                <a:srgbClr val="00B050"/>
              </a:buClr>
              <a:buFont typeface="Arial" pitchFamily="34" charset="0"/>
              <a:buChar char="•"/>
            </a:pPr>
            <a:r>
              <a:rPr lang="en-GB" sz="1460" dirty="0" smtClean="0"/>
              <a:t>As multinational businesses are very large they could have a lot if influence on both the government and the economy of the host country. They might ask the government for large grants to keep them operating in the country – threatening to leave the country with big job losses if these are not paid by the government.</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343</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772400" cy="517658"/>
          </a:xfrm>
        </p:spPr>
        <p:txBody>
          <a:bodyPr>
            <a:noAutofit/>
          </a:bodyPr>
          <a:lstStyle/>
          <a:p>
            <a:r>
              <a:rPr lang="en-GB" sz="3100" dirty="0" smtClean="0"/>
              <a:t>6.3.2 – Why become </a:t>
            </a:r>
            <a:r>
              <a:rPr lang="en-US" sz="3100" dirty="0" smtClean="0"/>
              <a:t>Multinational Businesses</a:t>
            </a:r>
            <a:endParaRPr lang="en-GB" sz="3100" b="1" dirty="0" smtClean="0"/>
          </a:p>
        </p:txBody>
      </p:sp>
      <p:sp>
        <p:nvSpPr>
          <p:cNvPr id="8" name="Rectangle 7"/>
          <p:cNvSpPr/>
          <p:nvPr/>
        </p:nvSpPr>
        <p:spPr>
          <a:xfrm>
            <a:off x="304800" y="1143000"/>
            <a:ext cx="8534400" cy="5334794"/>
          </a:xfrm>
          <a:prstGeom prst="rect">
            <a:avLst/>
          </a:prstGeom>
        </p:spPr>
        <p:txBody>
          <a:bodyPr wrap="square">
            <a:spAutoFit/>
          </a:bodyPr>
          <a:lstStyle/>
          <a:p>
            <a:pPr marL="231775" indent="-231775">
              <a:spcAft>
                <a:spcPts val="400"/>
              </a:spcAft>
              <a:buClr>
                <a:srgbClr val="00B050"/>
              </a:buClr>
            </a:pPr>
            <a:r>
              <a:rPr lang="en-GB" b="1" dirty="0" smtClean="0">
                <a:solidFill>
                  <a:srgbClr val="FF0000"/>
                </a:solidFill>
              </a:rPr>
              <a:t>Activity 28.3 – Should we allow the ABC Corporation to set up a factory in or country.</a:t>
            </a:r>
          </a:p>
          <a:p>
            <a:pPr marL="285750" indent="-231775">
              <a:spcAft>
                <a:spcPts val="400"/>
              </a:spcAft>
              <a:buClr>
                <a:srgbClr val="00B050"/>
              </a:buClr>
              <a:buFont typeface="Arial" pitchFamily="34" charset="0"/>
              <a:buChar char="•"/>
            </a:pPr>
            <a:r>
              <a:rPr lang="en-GB" dirty="0" smtClean="0">
                <a:solidFill>
                  <a:srgbClr val="FF0000"/>
                </a:solidFill>
              </a:rPr>
              <a:t>The ABC Corporation is applying for planning permission to build a factory in your country. The factory is expected to be very profitable. One thousand new jobs should be created for assembly-line work. Many of the goods made could be sold abroad. Some of the supplies for the factory will come from your country.</a:t>
            </a:r>
          </a:p>
          <a:p>
            <a:pPr marL="285750" indent="-231775">
              <a:spcAft>
                <a:spcPts val="400"/>
              </a:spcAft>
              <a:buClr>
                <a:srgbClr val="00B050"/>
              </a:buClr>
              <a:buFont typeface="Arial" pitchFamily="34" charset="0"/>
              <a:buChar char="•"/>
            </a:pPr>
            <a:r>
              <a:rPr lang="en-GB" dirty="0" smtClean="0">
                <a:solidFill>
                  <a:srgbClr val="FF0000"/>
                </a:solidFill>
              </a:rPr>
              <a:t>In your country unemployment is high, especially amongst skilled workers. The government cannot afford any new building projects. There are several local competitors producing goods similar to the ABC Corporation. Import levels are very high. Land for new buildings is very limited. New developments would have to be built in beautiful countryside.</a:t>
            </a:r>
          </a:p>
          <a:p>
            <a:pPr marL="573088" indent="-342900">
              <a:spcAft>
                <a:spcPts val="400"/>
              </a:spcAft>
              <a:buClr>
                <a:srgbClr val="00B050"/>
              </a:buClr>
              <a:buFont typeface="+mj-lt"/>
              <a:buAutoNum type="alphaLcParenR"/>
            </a:pPr>
            <a:r>
              <a:rPr lang="en-GB" dirty="0" smtClean="0">
                <a:solidFill>
                  <a:srgbClr val="FF0000"/>
                </a:solidFill>
              </a:rPr>
              <a:t>Identify </a:t>
            </a:r>
            <a:r>
              <a:rPr lang="en-GB" b="1" dirty="0" smtClean="0">
                <a:solidFill>
                  <a:srgbClr val="FF0000"/>
                </a:solidFill>
              </a:rPr>
              <a:t>three</a:t>
            </a:r>
            <a:r>
              <a:rPr lang="en-GB" dirty="0" smtClean="0">
                <a:solidFill>
                  <a:srgbClr val="FF0000"/>
                </a:solidFill>
              </a:rPr>
              <a:t> stakeholder groups in your country who may benefit from allowing the ABC Corporation to build the factory.</a:t>
            </a:r>
          </a:p>
          <a:p>
            <a:pPr marL="573088" indent="-342900">
              <a:spcAft>
                <a:spcPts val="400"/>
              </a:spcAft>
              <a:buClr>
                <a:srgbClr val="00B050"/>
              </a:buClr>
              <a:buFont typeface="+mj-lt"/>
              <a:buAutoNum type="alphaLcParenR"/>
            </a:pPr>
            <a:r>
              <a:rPr lang="en-GB" dirty="0" smtClean="0">
                <a:solidFill>
                  <a:srgbClr val="FF0000"/>
                </a:solidFill>
              </a:rPr>
              <a:t>Identify </a:t>
            </a:r>
            <a:r>
              <a:rPr lang="en-GB" b="1" dirty="0" smtClean="0">
                <a:solidFill>
                  <a:srgbClr val="FF0000"/>
                </a:solidFill>
              </a:rPr>
              <a:t>three</a:t>
            </a:r>
            <a:r>
              <a:rPr lang="en-GB" dirty="0" smtClean="0">
                <a:solidFill>
                  <a:srgbClr val="FF0000"/>
                </a:solidFill>
              </a:rPr>
              <a:t> stakeholder groups in your country who may lose from the building of the factory.</a:t>
            </a:r>
          </a:p>
          <a:p>
            <a:pPr marL="573088" indent="-342900">
              <a:spcAft>
                <a:spcPts val="400"/>
              </a:spcAft>
              <a:buClr>
                <a:srgbClr val="00B050"/>
              </a:buClr>
              <a:buFont typeface="+mj-lt"/>
              <a:buAutoNum type="alphaLcParenR"/>
            </a:pPr>
            <a:r>
              <a:rPr lang="en-GB" dirty="0" smtClean="0">
                <a:solidFill>
                  <a:srgbClr val="FF0000"/>
                </a:solidFill>
              </a:rPr>
              <a:t>Would you advise the Government to allow the new factory to be build? Explain your answer by using all of the evidence.</a:t>
            </a:r>
          </a:p>
        </p:txBody>
      </p:sp>
      <p:sp>
        <p:nvSpPr>
          <p:cNvPr id="6" name="Round Same Side Corner Rectangle 5">
            <a:hlinkClick r:id="" action="ppaction://noaction"/>
          </p:cNvPr>
          <p:cNvSpPr/>
          <p:nvPr/>
        </p:nvSpPr>
        <p:spPr>
          <a:xfrm>
            <a:off x="515151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344</a:t>
            </a:r>
            <a:endParaRPr lang="en-GB" sz="20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82000" y="5715000"/>
            <a:ext cx="304800" cy="646331"/>
          </a:xfrm>
          <a:prstGeom prst="rect">
            <a:avLst/>
          </a:prstGeom>
          <a:noFill/>
        </p:spPr>
        <p:txBody>
          <a:bodyPr wrap="square" rtlCol="0">
            <a:spAutoFit/>
          </a:bodyPr>
          <a:lstStyle/>
          <a:p>
            <a:r>
              <a:rPr lang="en-US" sz="3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2569036292"/>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772400" cy="517658"/>
          </a:xfrm>
        </p:spPr>
        <p:txBody>
          <a:bodyPr>
            <a:noAutofit/>
          </a:bodyPr>
          <a:lstStyle/>
          <a:p>
            <a:r>
              <a:rPr lang="en-GB" sz="3100" dirty="0" smtClean="0"/>
              <a:t>6.3.2 – Why become </a:t>
            </a:r>
            <a:r>
              <a:rPr lang="en-US" sz="3100" dirty="0" smtClean="0"/>
              <a:t>Multinational Businesses</a:t>
            </a:r>
            <a:endParaRPr lang="en-GB" sz="3100" b="1" dirty="0" smtClean="0"/>
          </a:p>
        </p:txBody>
      </p:sp>
      <p:sp>
        <p:nvSpPr>
          <p:cNvPr id="8" name="Rectangle 7"/>
          <p:cNvSpPr/>
          <p:nvPr/>
        </p:nvSpPr>
        <p:spPr>
          <a:xfrm>
            <a:off x="304800" y="1143000"/>
            <a:ext cx="8534400" cy="338554"/>
          </a:xfrm>
          <a:prstGeom prst="rect">
            <a:avLst/>
          </a:prstGeom>
        </p:spPr>
        <p:txBody>
          <a:bodyPr wrap="square">
            <a:spAutoFit/>
          </a:bodyPr>
          <a:lstStyle/>
          <a:p>
            <a:pPr marL="231775" indent="-231775">
              <a:spcAft>
                <a:spcPts val="400"/>
              </a:spcAft>
              <a:buClr>
                <a:srgbClr val="00B050"/>
              </a:buClr>
            </a:pPr>
            <a:r>
              <a:rPr lang="en-GB" sz="1600" b="1" dirty="0" smtClean="0">
                <a:solidFill>
                  <a:srgbClr val="FF0000"/>
                </a:solidFill>
              </a:rPr>
              <a:t>Revision Summary – Advantages and Disadvantages of Multinational Businesses</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344</a:t>
            </a:r>
            <a:endParaRPr lang="en-GB" sz="2000" b="1" dirty="0">
              <a:latin typeface="Arial" panose="020B0604020202020204" pitchFamily="34" charset="0"/>
              <a:cs typeface="Arial" panose="020B0604020202020204" pitchFamily="34" charset="0"/>
            </a:endParaRPr>
          </a:p>
        </p:txBody>
      </p:sp>
      <p:sp>
        <p:nvSpPr>
          <p:cNvPr id="11" name="Rounded Rectangle 10"/>
          <p:cNvSpPr/>
          <p:nvPr/>
        </p:nvSpPr>
        <p:spPr>
          <a:xfrm>
            <a:off x="3200400" y="3428999"/>
            <a:ext cx="2366504" cy="609601"/>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MULTINATIONAL BUSINESSES</a:t>
            </a:r>
            <a:endParaRPr lang="en-US" sz="2000" b="1" dirty="0">
              <a:latin typeface="Calibri" panose="020F0502020204030204" pitchFamily="34" charset="0"/>
            </a:endParaRPr>
          </a:p>
        </p:txBody>
      </p:sp>
      <p:grpSp>
        <p:nvGrpSpPr>
          <p:cNvPr id="13" name="Group 12"/>
          <p:cNvGrpSpPr/>
          <p:nvPr/>
        </p:nvGrpSpPr>
        <p:grpSpPr>
          <a:xfrm>
            <a:off x="4648200" y="4495802"/>
            <a:ext cx="1295401" cy="990599"/>
            <a:chOff x="2463825" y="4510185"/>
            <a:chExt cx="1761073" cy="1348635"/>
          </a:xfrm>
          <a:solidFill>
            <a:schemeClr val="tx2">
              <a:lumMod val="75000"/>
            </a:schemeClr>
          </a:solidFill>
        </p:grpSpPr>
        <p:sp>
          <p:nvSpPr>
            <p:cNvPr id="14" name="Rounded Rectangle 13"/>
            <p:cNvSpPr/>
            <p:nvPr/>
          </p:nvSpPr>
          <p:spPr>
            <a:xfrm>
              <a:off x="2463825" y="5141321"/>
              <a:ext cx="1679265" cy="717499"/>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smtClean="0">
                  <a:latin typeface="Calibri" panose="020F0502020204030204" pitchFamily="34" charset="0"/>
                </a:rPr>
                <a:t>Existing firms in danger</a:t>
              </a:r>
              <a:endParaRPr lang="en-US" sz="1600" b="1" dirty="0">
                <a:latin typeface="Calibri" panose="020F0502020204030204" pitchFamily="34" charset="0"/>
              </a:endParaRPr>
            </a:p>
          </p:txBody>
        </p:sp>
        <p:cxnSp>
          <p:nvCxnSpPr>
            <p:cNvPr id="15" name="Straight Arrow Connector 14"/>
            <p:cNvCxnSpPr>
              <a:stCxn id="50" idx="1"/>
              <a:endCxn id="14" idx="0"/>
            </p:cNvCxnSpPr>
            <p:nvPr/>
          </p:nvCxnSpPr>
          <p:spPr>
            <a:xfrm rot="10800000" flipV="1">
              <a:off x="3303459" y="4510185"/>
              <a:ext cx="921439" cy="631136"/>
            </a:xfrm>
            <a:prstGeom prst="straightConnector1">
              <a:avLst/>
            </a:prstGeom>
            <a:grpFill/>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457200" y="1600200"/>
            <a:ext cx="2743200" cy="2133599"/>
            <a:chOff x="-1462863" y="1597370"/>
            <a:chExt cx="3823247" cy="3053978"/>
          </a:xfrm>
        </p:grpSpPr>
        <p:sp>
          <p:nvSpPr>
            <p:cNvPr id="17" name="Rounded Rectangle 16"/>
            <p:cNvSpPr/>
            <p:nvPr/>
          </p:nvSpPr>
          <p:spPr>
            <a:xfrm>
              <a:off x="-1462863" y="1597370"/>
              <a:ext cx="2124026" cy="54535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New Markets</a:t>
              </a:r>
              <a:endParaRPr lang="en-US" dirty="0">
                <a:latin typeface="Calibri" panose="020F0502020204030204" pitchFamily="34" charset="0"/>
              </a:endParaRPr>
            </a:p>
          </p:txBody>
        </p:sp>
        <p:cxnSp>
          <p:nvCxnSpPr>
            <p:cNvPr id="18" name="Straight Arrow Connector 17"/>
            <p:cNvCxnSpPr>
              <a:stCxn id="11" idx="1"/>
              <a:endCxn id="17" idx="2"/>
            </p:cNvCxnSpPr>
            <p:nvPr/>
          </p:nvCxnSpPr>
          <p:spPr>
            <a:xfrm rot="10800000">
              <a:off x="-400850" y="2142723"/>
              <a:ext cx="2761234" cy="250862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1" name="Straight Arrow Connector 20"/>
          <p:cNvCxnSpPr>
            <a:stCxn id="11" idx="3"/>
            <a:endCxn id="50" idx="0"/>
          </p:cNvCxnSpPr>
          <p:nvPr/>
        </p:nvCxnSpPr>
        <p:spPr>
          <a:xfrm>
            <a:off x="5566904" y="3733800"/>
            <a:ext cx="1559948" cy="4572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04800" y="3657601"/>
            <a:ext cx="2895600" cy="533400"/>
            <a:chOff x="2587643" y="3843026"/>
            <a:chExt cx="4144686" cy="763492"/>
          </a:xfrm>
        </p:grpSpPr>
        <p:sp>
          <p:nvSpPr>
            <p:cNvPr id="23" name="Rounded Rectangle 22"/>
            <p:cNvSpPr/>
            <p:nvPr/>
          </p:nvSpPr>
          <p:spPr>
            <a:xfrm>
              <a:off x="2587643" y="3843026"/>
              <a:ext cx="1742324" cy="763492"/>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New Investment</a:t>
              </a:r>
              <a:endParaRPr lang="en-US" sz="1600" dirty="0">
                <a:latin typeface="Calibri" panose="020F0502020204030204" pitchFamily="34" charset="0"/>
              </a:endParaRPr>
            </a:p>
          </p:txBody>
        </p:sp>
        <p:cxnSp>
          <p:nvCxnSpPr>
            <p:cNvPr id="24" name="Straight Arrow Connector 23"/>
            <p:cNvCxnSpPr>
              <a:stCxn id="11" idx="1"/>
              <a:endCxn id="49" idx="0"/>
            </p:cNvCxnSpPr>
            <p:nvPr/>
          </p:nvCxnSpPr>
          <p:spPr>
            <a:xfrm rot="10800000" flipV="1">
              <a:off x="5750693" y="3952091"/>
              <a:ext cx="981636" cy="65442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4" name="Rounded Rectangle 43"/>
          <p:cNvSpPr/>
          <p:nvPr/>
        </p:nvSpPr>
        <p:spPr>
          <a:xfrm>
            <a:off x="2209800" y="1600200"/>
            <a:ext cx="1524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Obtain new materials</a:t>
            </a:r>
            <a:endParaRPr lang="en-US" dirty="0">
              <a:latin typeface="Calibri" panose="020F0502020204030204" pitchFamily="34" charset="0"/>
            </a:endParaRPr>
          </a:p>
        </p:txBody>
      </p:sp>
      <p:sp>
        <p:nvSpPr>
          <p:cNvPr id="45" name="Rounded Rectangle 44"/>
          <p:cNvSpPr/>
          <p:nvPr/>
        </p:nvSpPr>
        <p:spPr>
          <a:xfrm>
            <a:off x="3962400" y="1600200"/>
            <a:ext cx="1524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Avoid Trade Barriers</a:t>
            </a:r>
            <a:endParaRPr lang="en-US" dirty="0">
              <a:latin typeface="Calibri" panose="020F0502020204030204" pitchFamily="34" charset="0"/>
            </a:endParaRPr>
          </a:p>
        </p:txBody>
      </p:sp>
      <p:sp>
        <p:nvSpPr>
          <p:cNvPr id="46" name="Rounded Rectangle 45"/>
          <p:cNvSpPr/>
          <p:nvPr/>
        </p:nvSpPr>
        <p:spPr>
          <a:xfrm>
            <a:off x="5638800" y="1600200"/>
            <a:ext cx="1524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Low </a:t>
            </a:r>
            <a:r>
              <a:rPr lang="en-US" b="1" dirty="0" err="1" smtClean="0">
                <a:latin typeface="Calibri" panose="020F0502020204030204" pitchFamily="34" charset="0"/>
              </a:rPr>
              <a:t>Labour</a:t>
            </a:r>
            <a:r>
              <a:rPr lang="en-US" b="1" dirty="0" smtClean="0">
                <a:latin typeface="Calibri" panose="020F0502020204030204" pitchFamily="34" charset="0"/>
              </a:rPr>
              <a:t> Costs</a:t>
            </a:r>
            <a:endParaRPr lang="en-US" dirty="0">
              <a:latin typeface="Calibri" panose="020F0502020204030204" pitchFamily="34" charset="0"/>
            </a:endParaRPr>
          </a:p>
        </p:txBody>
      </p:sp>
      <p:sp>
        <p:nvSpPr>
          <p:cNvPr id="47" name="Rounded Rectangle 46"/>
          <p:cNvSpPr/>
          <p:nvPr/>
        </p:nvSpPr>
        <p:spPr>
          <a:xfrm>
            <a:off x="7315200" y="1600200"/>
            <a:ext cx="1524000" cy="3810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Spread risks</a:t>
            </a:r>
            <a:endParaRPr lang="en-US" dirty="0">
              <a:latin typeface="Calibri" panose="020F0502020204030204" pitchFamily="34" charset="0"/>
            </a:endParaRPr>
          </a:p>
        </p:txBody>
      </p:sp>
      <p:sp>
        <p:nvSpPr>
          <p:cNvPr id="48" name="Rounded Rectangle 47"/>
          <p:cNvSpPr/>
          <p:nvPr/>
        </p:nvSpPr>
        <p:spPr>
          <a:xfrm>
            <a:off x="3200400" y="2590799"/>
            <a:ext cx="2366504" cy="609601"/>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Advantages to the firm</a:t>
            </a:r>
            <a:endParaRPr lang="en-US" sz="2000" b="1" dirty="0">
              <a:latin typeface="Calibri" panose="020F0502020204030204" pitchFamily="34" charset="0"/>
            </a:endParaRPr>
          </a:p>
        </p:txBody>
      </p:sp>
      <p:sp>
        <p:nvSpPr>
          <p:cNvPr id="49" name="Rounded Rectangle 48"/>
          <p:cNvSpPr/>
          <p:nvPr/>
        </p:nvSpPr>
        <p:spPr>
          <a:xfrm>
            <a:off x="1676400" y="4191000"/>
            <a:ext cx="1676400" cy="609601"/>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Advantages to the country</a:t>
            </a:r>
            <a:endParaRPr lang="en-US" b="1" dirty="0">
              <a:latin typeface="Calibri" panose="020F0502020204030204" pitchFamily="34" charset="0"/>
            </a:endParaRPr>
          </a:p>
        </p:txBody>
      </p:sp>
      <p:sp>
        <p:nvSpPr>
          <p:cNvPr id="50" name="Rounded Rectangle 49"/>
          <p:cNvSpPr/>
          <p:nvPr/>
        </p:nvSpPr>
        <p:spPr>
          <a:xfrm>
            <a:off x="5943600" y="4191000"/>
            <a:ext cx="2366504" cy="609601"/>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Disadvantages to the country</a:t>
            </a:r>
            <a:endParaRPr lang="en-US" sz="2000" b="1" dirty="0">
              <a:latin typeface="Calibri" panose="020F0502020204030204" pitchFamily="34" charset="0"/>
            </a:endParaRPr>
          </a:p>
        </p:txBody>
      </p:sp>
      <p:sp>
        <p:nvSpPr>
          <p:cNvPr id="54" name="Rounded Rectangle 53"/>
          <p:cNvSpPr/>
          <p:nvPr/>
        </p:nvSpPr>
        <p:spPr>
          <a:xfrm>
            <a:off x="304800" y="4953000"/>
            <a:ext cx="1447800" cy="3048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More exports</a:t>
            </a:r>
            <a:endParaRPr lang="en-US" sz="1600" dirty="0">
              <a:latin typeface="Calibri" panose="020F0502020204030204" pitchFamily="34" charset="0"/>
            </a:endParaRPr>
          </a:p>
        </p:txBody>
      </p:sp>
      <p:sp>
        <p:nvSpPr>
          <p:cNvPr id="55" name="Rounded Rectangle 54"/>
          <p:cNvSpPr/>
          <p:nvPr/>
        </p:nvSpPr>
        <p:spPr>
          <a:xfrm>
            <a:off x="685800" y="5486400"/>
            <a:ext cx="8382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Fewer imports</a:t>
            </a:r>
            <a:endParaRPr lang="en-US" sz="1600" dirty="0">
              <a:latin typeface="Calibri" panose="020F0502020204030204" pitchFamily="34" charset="0"/>
            </a:endParaRPr>
          </a:p>
        </p:txBody>
      </p:sp>
      <p:sp>
        <p:nvSpPr>
          <p:cNvPr id="56" name="Rounded Rectangle 55"/>
          <p:cNvSpPr/>
          <p:nvPr/>
        </p:nvSpPr>
        <p:spPr>
          <a:xfrm>
            <a:off x="1524000" y="6019800"/>
            <a:ext cx="1217239"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Jobs Created</a:t>
            </a:r>
            <a:endParaRPr lang="en-US" sz="1600" dirty="0">
              <a:latin typeface="Calibri" panose="020F0502020204030204" pitchFamily="34" charset="0"/>
            </a:endParaRPr>
          </a:p>
        </p:txBody>
      </p:sp>
      <p:sp>
        <p:nvSpPr>
          <p:cNvPr id="57" name="Rounded Rectangle 56"/>
          <p:cNvSpPr/>
          <p:nvPr/>
        </p:nvSpPr>
        <p:spPr>
          <a:xfrm>
            <a:off x="2819400" y="5562600"/>
            <a:ext cx="12192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More competition</a:t>
            </a:r>
            <a:endParaRPr lang="en-US" sz="1600" dirty="0">
              <a:latin typeface="Calibri" panose="020F0502020204030204" pitchFamily="34" charset="0"/>
            </a:endParaRPr>
          </a:p>
        </p:txBody>
      </p:sp>
      <p:sp>
        <p:nvSpPr>
          <p:cNvPr id="58" name="Rounded Rectangle 57"/>
          <p:cNvSpPr/>
          <p:nvPr/>
        </p:nvSpPr>
        <p:spPr>
          <a:xfrm>
            <a:off x="3048000" y="4953000"/>
            <a:ext cx="1524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Taxes paid to the government</a:t>
            </a:r>
            <a:endParaRPr lang="en-US" sz="1600" dirty="0">
              <a:latin typeface="Calibri" panose="020F0502020204030204" pitchFamily="34" charset="0"/>
            </a:endParaRPr>
          </a:p>
        </p:txBody>
      </p:sp>
      <p:cxnSp>
        <p:nvCxnSpPr>
          <p:cNvPr id="61" name="Straight Arrow Connector 60"/>
          <p:cNvCxnSpPr>
            <a:stCxn id="49" idx="1"/>
            <a:endCxn id="23" idx="3"/>
          </p:cNvCxnSpPr>
          <p:nvPr/>
        </p:nvCxnSpPr>
        <p:spPr>
          <a:xfrm rot="10800000">
            <a:off x="1522040" y="3924301"/>
            <a:ext cx="154361" cy="57150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stCxn id="49" idx="1"/>
            <a:endCxn id="54" idx="0"/>
          </p:cNvCxnSpPr>
          <p:nvPr/>
        </p:nvCxnSpPr>
        <p:spPr>
          <a:xfrm rot="10800000" flipV="1">
            <a:off x="1028700" y="4495800"/>
            <a:ext cx="647700" cy="45719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49" idx="2"/>
            <a:endCxn id="55" idx="3"/>
          </p:cNvCxnSpPr>
          <p:nvPr/>
        </p:nvCxnSpPr>
        <p:spPr>
          <a:xfrm rot="5400000">
            <a:off x="1543051" y="4781550"/>
            <a:ext cx="952499" cy="9906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49" idx="2"/>
            <a:endCxn id="56" idx="0"/>
          </p:cNvCxnSpPr>
          <p:nvPr/>
        </p:nvCxnSpPr>
        <p:spPr>
          <a:xfrm rot="5400000">
            <a:off x="1714011" y="5219210"/>
            <a:ext cx="1219199" cy="3819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49" idx="2"/>
            <a:endCxn id="57" idx="1"/>
          </p:cNvCxnSpPr>
          <p:nvPr/>
        </p:nvCxnSpPr>
        <p:spPr>
          <a:xfrm rot="16200000" flipH="1">
            <a:off x="2152651" y="5162550"/>
            <a:ext cx="1028699" cy="3048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49" idx="2"/>
            <a:endCxn id="58" idx="1"/>
          </p:cNvCxnSpPr>
          <p:nvPr/>
        </p:nvCxnSpPr>
        <p:spPr>
          <a:xfrm rot="16200000" flipH="1">
            <a:off x="2571751" y="4743450"/>
            <a:ext cx="419099" cy="533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50" idx="2"/>
            <a:endCxn id="85" idx="0"/>
          </p:cNvCxnSpPr>
          <p:nvPr/>
        </p:nvCxnSpPr>
        <p:spPr>
          <a:xfrm rot="5400000">
            <a:off x="5849427" y="4437574"/>
            <a:ext cx="914399" cy="16404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5" name="Rounded Rectangle 84"/>
          <p:cNvSpPr/>
          <p:nvPr/>
        </p:nvSpPr>
        <p:spPr>
          <a:xfrm>
            <a:off x="4800600" y="5715000"/>
            <a:ext cx="1371600" cy="527017"/>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smtClean="0">
                <a:latin typeface="Calibri" panose="020F0502020204030204" pitchFamily="34" charset="0"/>
              </a:rPr>
              <a:t>Profits flow out of country</a:t>
            </a:r>
            <a:endParaRPr lang="en-US" sz="1600" b="1" dirty="0">
              <a:latin typeface="Calibri" panose="020F0502020204030204" pitchFamily="34" charset="0"/>
            </a:endParaRPr>
          </a:p>
        </p:txBody>
      </p:sp>
      <p:sp>
        <p:nvSpPr>
          <p:cNvPr id="88" name="Rounded Rectangle 87"/>
          <p:cNvSpPr/>
          <p:nvPr/>
        </p:nvSpPr>
        <p:spPr>
          <a:xfrm>
            <a:off x="6248400" y="6019800"/>
            <a:ext cx="1905000" cy="527017"/>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smtClean="0">
                <a:latin typeface="Calibri" panose="020F0502020204030204" pitchFamily="34" charset="0"/>
              </a:rPr>
              <a:t>Often only unskilled jobs created</a:t>
            </a:r>
            <a:endParaRPr lang="en-US" sz="1600" b="1" dirty="0">
              <a:latin typeface="Calibri" panose="020F0502020204030204" pitchFamily="34" charset="0"/>
            </a:endParaRPr>
          </a:p>
        </p:txBody>
      </p:sp>
      <p:cxnSp>
        <p:nvCxnSpPr>
          <p:cNvPr id="89" name="Straight Arrow Connector 88"/>
          <p:cNvCxnSpPr>
            <a:stCxn id="50" idx="0"/>
            <a:endCxn id="98" idx="2"/>
          </p:cNvCxnSpPr>
          <p:nvPr/>
        </p:nvCxnSpPr>
        <p:spPr>
          <a:xfrm rot="5400000" flipH="1" flipV="1">
            <a:off x="7465485" y="3541185"/>
            <a:ext cx="311183" cy="9884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a:stCxn id="50" idx="2"/>
            <a:endCxn id="88" idx="0"/>
          </p:cNvCxnSpPr>
          <p:nvPr/>
        </p:nvCxnSpPr>
        <p:spPr>
          <a:xfrm rot="16200000" flipH="1">
            <a:off x="6554277" y="5373176"/>
            <a:ext cx="1219199" cy="740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Rounded Rectangle 97"/>
          <p:cNvSpPr/>
          <p:nvPr/>
        </p:nvSpPr>
        <p:spPr>
          <a:xfrm>
            <a:off x="7467600" y="3352800"/>
            <a:ext cx="1295400" cy="527017"/>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smtClean="0">
                <a:latin typeface="Calibri" panose="020F0502020204030204" pitchFamily="34" charset="0"/>
              </a:rPr>
              <a:t>Use of scarce resources</a:t>
            </a:r>
            <a:endParaRPr lang="en-US" sz="1600" b="1" dirty="0">
              <a:latin typeface="Calibri" panose="020F0502020204030204" pitchFamily="34" charset="0"/>
            </a:endParaRPr>
          </a:p>
        </p:txBody>
      </p:sp>
      <p:sp>
        <p:nvSpPr>
          <p:cNvPr id="103" name="Rounded Rectangle 102"/>
          <p:cNvSpPr/>
          <p:nvPr/>
        </p:nvSpPr>
        <p:spPr>
          <a:xfrm>
            <a:off x="7315200" y="5029200"/>
            <a:ext cx="1524000" cy="838200"/>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b="1" dirty="0" smtClean="0">
                <a:latin typeface="Calibri" panose="020F0502020204030204" pitchFamily="34" charset="0"/>
              </a:rPr>
              <a:t>Influence the government and economy</a:t>
            </a:r>
            <a:endParaRPr lang="en-US" sz="1600" b="1" dirty="0">
              <a:latin typeface="Calibri" panose="020F0502020204030204" pitchFamily="34" charset="0"/>
            </a:endParaRPr>
          </a:p>
        </p:txBody>
      </p:sp>
      <p:cxnSp>
        <p:nvCxnSpPr>
          <p:cNvPr id="104" name="Straight Arrow Connector 103"/>
          <p:cNvCxnSpPr>
            <a:stCxn id="50" idx="2"/>
            <a:endCxn id="103" idx="0"/>
          </p:cNvCxnSpPr>
          <p:nvPr/>
        </p:nvCxnSpPr>
        <p:spPr>
          <a:xfrm rot="16200000" flipH="1">
            <a:off x="7487727" y="4439726"/>
            <a:ext cx="228599" cy="9503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48" idx="1"/>
            <a:endCxn id="44" idx="2"/>
          </p:cNvCxnSpPr>
          <p:nvPr/>
        </p:nvCxnSpPr>
        <p:spPr>
          <a:xfrm rot="10800000">
            <a:off x="2971800" y="2133600"/>
            <a:ext cx="228600" cy="762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a:stCxn id="48" idx="0"/>
            <a:endCxn id="45" idx="2"/>
          </p:cNvCxnSpPr>
          <p:nvPr/>
        </p:nvCxnSpPr>
        <p:spPr>
          <a:xfrm rot="5400000" flipH="1" flipV="1">
            <a:off x="4325427" y="2191826"/>
            <a:ext cx="457199" cy="3407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a:stCxn id="48" idx="0"/>
            <a:endCxn id="46" idx="2"/>
          </p:cNvCxnSpPr>
          <p:nvPr/>
        </p:nvCxnSpPr>
        <p:spPr>
          <a:xfrm rot="5400000" flipH="1" flipV="1">
            <a:off x="5163627" y="1353626"/>
            <a:ext cx="457199" cy="20171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48" idx="3"/>
            <a:endCxn id="47" idx="2"/>
          </p:cNvCxnSpPr>
          <p:nvPr/>
        </p:nvCxnSpPr>
        <p:spPr>
          <a:xfrm flipV="1">
            <a:off x="5566904" y="1981200"/>
            <a:ext cx="2510296" cy="914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11" idx="0"/>
            <a:endCxn id="48" idx="2"/>
          </p:cNvCxnSpPr>
          <p:nvPr/>
        </p:nvCxnSpPr>
        <p:spPr>
          <a:xfrm rot="5400000" flipH="1" flipV="1">
            <a:off x="4269353" y="3314700"/>
            <a:ext cx="228599"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4000" dirty="0" smtClean="0"/>
              <a:t>6.3.3 – </a:t>
            </a:r>
            <a:r>
              <a:rPr lang="en-US" sz="4000" dirty="0" smtClean="0"/>
              <a:t>Exchange Rates</a:t>
            </a:r>
            <a:endParaRPr lang="en-GB" sz="4000" b="1" dirty="0" smtClean="0"/>
          </a:p>
        </p:txBody>
      </p:sp>
      <p:sp>
        <p:nvSpPr>
          <p:cNvPr id="8" name="Rectangle 7"/>
          <p:cNvSpPr/>
          <p:nvPr/>
        </p:nvSpPr>
        <p:spPr>
          <a:xfrm>
            <a:off x="304800" y="1143000"/>
            <a:ext cx="6629400" cy="5304529"/>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GB" sz="1730" dirty="0" smtClean="0"/>
              <a:t>If you ever travelled abroad then you will know that it usually  necessary to change your money into foreign currency. Every country has its own currency  and to be able to buy things in other countries you have to use local currency. How much of another currency do you get in exchange for your own country’s money? This will depend on the </a:t>
            </a:r>
            <a:r>
              <a:rPr lang="en-GB" sz="1730" b="1" dirty="0" smtClean="0"/>
              <a:t>exchange rate</a:t>
            </a:r>
            <a:r>
              <a:rPr lang="en-GB" sz="1730" dirty="0" smtClean="0"/>
              <a:t> between your currency and the foreign currency you wish to buy.</a:t>
            </a:r>
          </a:p>
          <a:p>
            <a:pPr marL="231775" indent="-231775">
              <a:spcAft>
                <a:spcPts val="400"/>
              </a:spcAft>
              <a:buClr>
                <a:srgbClr val="00B050"/>
              </a:buClr>
              <a:buFont typeface="Wingdings 3" panose="05040102010807070707" pitchFamily="18" charset="2"/>
              <a:buChar char=""/>
            </a:pPr>
            <a:r>
              <a:rPr lang="en-GB" sz="1730" dirty="0" smtClean="0"/>
              <a:t>Assume that the exchange rate between the euro (€) and the US($) is 1€ :$1.5. This means that for each €1 being changed into dollars, $1.5 would be exchanged in exchange. In effect, this exchange rate is the price of one currency in terms of another.</a:t>
            </a:r>
          </a:p>
          <a:p>
            <a:pPr marL="231775" indent="-231775">
              <a:spcAft>
                <a:spcPts val="400"/>
              </a:spcAft>
              <a:buClr>
                <a:srgbClr val="00B050"/>
              </a:buClr>
            </a:pPr>
            <a:r>
              <a:rPr lang="en-GB" sz="1730" b="1" dirty="0" smtClean="0"/>
              <a:t>How are exchange rates determined?</a:t>
            </a:r>
          </a:p>
          <a:p>
            <a:pPr marL="231775" indent="-231775">
              <a:spcAft>
                <a:spcPts val="400"/>
              </a:spcAft>
              <a:buClr>
                <a:srgbClr val="00B050"/>
              </a:buClr>
              <a:buFont typeface="Wingdings 3" panose="05040102010807070707" pitchFamily="18" charset="2"/>
              <a:buChar char=""/>
            </a:pPr>
            <a:r>
              <a:rPr lang="en-GB" sz="1730" dirty="0" smtClean="0"/>
              <a:t>Most currencies are allowed to vary or float on the foreign exchange market according to the demand and supply of each currency. For example, if the demand for €s was greater than the demand for $s, then the price of the € would rise. Compared to the exchange rate in the first example, the new rate might now be €1.75. Each € now buys more $s than before.</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345</a:t>
            </a:r>
            <a:endParaRPr lang="en-GB" sz="1200" b="1" dirty="0">
              <a:latin typeface="Arial" panose="020B0604020202020204" pitchFamily="34" charset="0"/>
              <a:cs typeface="Arial" panose="020B0604020202020204" pitchFamily="34" charset="0"/>
            </a:endParaRPr>
          </a:p>
        </p:txBody>
      </p:sp>
      <p:pic>
        <p:nvPicPr>
          <p:cNvPr id="5122" name="Picture 2" descr="https://encrypted-tbn3.gstatic.com/images?q=tbn:ANd9GcRsfhTmuucflE8fbx1kQftKt2EBVgnUdOeKlDXFR9HjzDoD2K9d"/>
          <p:cNvPicPr>
            <a:picLocks noChangeAspect="1" noChangeArrowheads="1"/>
          </p:cNvPicPr>
          <p:nvPr/>
        </p:nvPicPr>
        <p:blipFill>
          <a:blip r:embed="rId3" cstate="print"/>
          <a:srcRect/>
          <a:stretch>
            <a:fillRect/>
          </a:stretch>
        </p:blipFill>
        <p:spPr bwMode="auto">
          <a:xfrm>
            <a:off x="6934200" y="1143000"/>
            <a:ext cx="1905000" cy="28575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4" name="Picture 4" descr="https://upload.wikimedia.org/wikipedia/commons/c/c5/EUR-USD.PNG"/>
          <p:cNvPicPr>
            <a:picLocks noChangeAspect="1" noChangeArrowheads="1"/>
          </p:cNvPicPr>
          <p:nvPr/>
        </p:nvPicPr>
        <p:blipFill>
          <a:blip r:embed="rId4" cstate="print"/>
          <a:srcRect/>
          <a:stretch>
            <a:fillRect/>
          </a:stretch>
        </p:blipFill>
        <p:spPr bwMode="auto">
          <a:xfrm>
            <a:off x="6908775" y="4114800"/>
            <a:ext cx="1930425" cy="1285876"/>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6" name="Picture 6" descr="http://www.fxexchangerate.com/charts/egp-hrk-365-day-exchange-rates-history-chart.png"/>
          <p:cNvPicPr>
            <a:picLocks noChangeAspect="1" noChangeArrowheads="1"/>
          </p:cNvPicPr>
          <p:nvPr/>
        </p:nvPicPr>
        <p:blipFill>
          <a:blip r:embed="rId5" cstate="print"/>
          <a:srcRect/>
          <a:stretch>
            <a:fillRect/>
          </a:stretch>
        </p:blipFill>
        <p:spPr bwMode="auto">
          <a:xfrm>
            <a:off x="6858000" y="5486400"/>
            <a:ext cx="1981200" cy="106679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3600" dirty="0" smtClean="0"/>
              <a:t>6.3.3 – </a:t>
            </a:r>
            <a:r>
              <a:rPr lang="en-US" sz="3600" dirty="0" smtClean="0"/>
              <a:t>Exchange Rates</a:t>
            </a:r>
            <a:endParaRPr lang="en-GB" sz="3600" b="1" dirty="0" smtClean="0"/>
          </a:p>
        </p:txBody>
      </p:sp>
      <p:sp>
        <p:nvSpPr>
          <p:cNvPr id="8" name="Rectangle 7"/>
          <p:cNvSpPr/>
          <p:nvPr/>
        </p:nvSpPr>
        <p:spPr>
          <a:xfrm>
            <a:off x="304800" y="1143000"/>
            <a:ext cx="8534400" cy="5765681"/>
          </a:xfrm>
          <a:prstGeom prst="rect">
            <a:avLst/>
          </a:prstGeom>
        </p:spPr>
        <p:txBody>
          <a:bodyPr wrap="square">
            <a:spAutoFit/>
          </a:bodyPr>
          <a:lstStyle/>
          <a:p>
            <a:pPr marL="231775" indent="-231775">
              <a:spcAft>
                <a:spcPts val="400"/>
              </a:spcAft>
              <a:buClr>
                <a:srgbClr val="00B050"/>
              </a:buClr>
            </a:pPr>
            <a:r>
              <a:rPr lang="en-GB" sz="1730" b="1" dirty="0" smtClean="0"/>
              <a:t>How are businesses affected by changing exchange rates?</a:t>
            </a:r>
          </a:p>
          <a:p>
            <a:pPr marL="285750" indent="-285750">
              <a:spcAft>
                <a:spcPts val="400"/>
              </a:spcAft>
              <a:buClr>
                <a:srgbClr val="00B050"/>
              </a:buClr>
              <a:buFont typeface="Wingdings 3" panose="05040102010807070707" pitchFamily="18" charset="2"/>
              <a:buChar char=""/>
            </a:pPr>
            <a:r>
              <a:rPr lang="en-GB" sz="1730" dirty="0" smtClean="0"/>
              <a:t>Changes in the exchange rate affect businesses in several ways.</a:t>
            </a:r>
          </a:p>
          <a:p>
            <a:pPr marL="231775" indent="-231775">
              <a:spcAft>
                <a:spcPts val="400"/>
              </a:spcAft>
              <a:buClr>
                <a:srgbClr val="00B050"/>
              </a:buClr>
            </a:pPr>
            <a:r>
              <a:rPr lang="en-GB" sz="1730" b="1" dirty="0" smtClean="0"/>
              <a:t>Exporting businesses</a:t>
            </a:r>
          </a:p>
          <a:p>
            <a:pPr marL="285750" indent="-285750">
              <a:spcAft>
                <a:spcPts val="400"/>
              </a:spcAft>
              <a:buClr>
                <a:srgbClr val="00B050"/>
              </a:buClr>
              <a:buFont typeface="Wingdings 3" panose="05040102010807070707" pitchFamily="18" charset="2"/>
              <a:buChar char=""/>
            </a:pPr>
            <a:r>
              <a:rPr lang="en-GB" sz="1730" dirty="0" smtClean="0"/>
              <a:t>In the following case study example, consider the impact of changing exchange rates on an exporting business – one which sells goods and services abroad.</a:t>
            </a:r>
          </a:p>
          <a:p>
            <a:pPr marL="231775" indent="-231775">
              <a:spcAft>
                <a:spcPts val="400"/>
              </a:spcAft>
              <a:buClr>
                <a:srgbClr val="00B050"/>
              </a:buClr>
            </a:pPr>
            <a:r>
              <a:rPr lang="en-GB" sz="1730" b="1" dirty="0" smtClean="0">
                <a:solidFill>
                  <a:srgbClr val="0070C0"/>
                </a:solidFill>
              </a:rPr>
              <a:t>Case Study Example</a:t>
            </a:r>
          </a:p>
          <a:p>
            <a:pPr marL="285750" indent="-285750">
              <a:spcAft>
                <a:spcPts val="400"/>
              </a:spcAft>
              <a:buClr>
                <a:srgbClr val="00B050"/>
              </a:buClr>
              <a:buFont typeface="Wingdings 3" panose="05040102010807070707" pitchFamily="18" charset="2"/>
              <a:buChar char=""/>
            </a:pPr>
            <a:r>
              <a:rPr lang="en-GB" sz="1730" dirty="0" smtClean="0">
                <a:solidFill>
                  <a:srgbClr val="0070C0"/>
                </a:solidFill>
              </a:rPr>
              <a:t>Giraffe Trading Co. produces washing machines. The retail price if these machines is $300. The company exports many machines to France and the price there has to be in Euros €. The current exchange rate is $1:1.6, The firm will therefore set a price of €480 for its machines in France (ignoring additional distribution and marketing costs).</a:t>
            </a:r>
          </a:p>
          <a:p>
            <a:pPr marL="285750" indent="-285750">
              <a:spcAft>
                <a:spcPts val="400"/>
              </a:spcAft>
              <a:buClr>
                <a:srgbClr val="00B050"/>
              </a:buClr>
              <a:buFont typeface="Wingdings 3" panose="05040102010807070707" pitchFamily="18" charset="2"/>
              <a:buChar char=""/>
            </a:pPr>
            <a:r>
              <a:rPr lang="en-GB" sz="1730" dirty="0" smtClean="0">
                <a:solidFill>
                  <a:srgbClr val="0070C0"/>
                </a:solidFill>
              </a:rPr>
              <a:t>Assume that the exchange rate for $s now rises compared to the euro and $1 id now worth €2, The Marketing Manager for Giraffe Trading now has two main options:</a:t>
            </a:r>
          </a:p>
          <a:p>
            <a:pPr marL="517525" indent="-230188">
              <a:spcAft>
                <a:spcPts val="400"/>
              </a:spcAft>
              <a:buClr>
                <a:srgbClr val="00B050"/>
              </a:buClr>
              <a:buFont typeface="Arial" pitchFamily="34" charset="0"/>
              <a:buChar char="•"/>
            </a:pPr>
            <a:r>
              <a:rPr lang="en-GB" sz="1730" dirty="0" smtClean="0">
                <a:solidFill>
                  <a:srgbClr val="0070C0"/>
                </a:solidFill>
              </a:rPr>
              <a:t>The keep the price in France at €480 – this will mean that each machine is only earning the business $240, not $300 as previously</a:t>
            </a:r>
          </a:p>
          <a:p>
            <a:pPr marL="517525" indent="-230188">
              <a:spcAft>
                <a:spcPts val="400"/>
              </a:spcAft>
              <a:buClr>
                <a:srgbClr val="00B050"/>
              </a:buClr>
              <a:buFont typeface="Arial" pitchFamily="34" charset="0"/>
              <a:buChar char="•"/>
            </a:pPr>
            <a:r>
              <a:rPr lang="en-GB" sz="1730" dirty="0" smtClean="0">
                <a:solidFill>
                  <a:srgbClr val="0070C0"/>
                </a:solidFill>
              </a:rPr>
              <a:t>To raise the price in France to €600 and continue to earn $300 from each machine. This higher price in France could now lead to fewer sales and exports to France are likely to fall.</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345</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3200" dirty="0" smtClean="0"/>
              <a:t>6.3.3 – </a:t>
            </a:r>
            <a:r>
              <a:rPr lang="en-US" sz="3200" dirty="0" smtClean="0"/>
              <a:t>Exchange Rates</a:t>
            </a:r>
            <a:endParaRPr lang="en-GB" sz="3200" b="1" dirty="0" smtClean="0"/>
          </a:p>
        </p:txBody>
      </p:sp>
      <p:sp>
        <p:nvSpPr>
          <p:cNvPr id="8" name="Rectangle 7"/>
          <p:cNvSpPr/>
          <p:nvPr/>
        </p:nvSpPr>
        <p:spPr>
          <a:xfrm>
            <a:off x="304800" y="1143000"/>
            <a:ext cx="6629400" cy="4237057"/>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GB" sz="1600" dirty="0" smtClean="0"/>
              <a:t>The change in the exchange rate describes in the case study above is called a $ appreciation because of the value of the $ has increased. Exporters have a serious problem when the currency of their country appreciates.</a:t>
            </a:r>
          </a:p>
          <a:p>
            <a:pPr marL="231775" indent="-231775">
              <a:spcAft>
                <a:spcPts val="400"/>
              </a:spcAft>
              <a:buClr>
                <a:srgbClr val="00B050"/>
              </a:buClr>
            </a:pPr>
            <a:r>
              <a:rPr lang="en-GB" sz="1600" b="1" dirty="0" smtClean="0">
                <a:solidFill>
                  <a:srgbClr val="0070C0"/>
                </a:solidFill>
              </a:rPr>
              <a:t>Case Study Example</a:t>
            </a:r>
          </a:p>
          <a:p>
            <a:pPr marL="285750" indent="-285750">
              <a:spcAft>
                <a:spcPts val="400"/>
              </a:spcAft>
              <a:buClr>
                <a:srgbClr val="00B050"/>
              </a:buClr>
              <a:buFont typeface="Wingdings 3" panose="05040102010807070707" pitchFamily="18" charset="2"/>
              <a:buChar char=""/>
            </a:pPr>
            <a:r>
              <a:rPr lang="en-GB" sz="1600" dirty="0" smtClean="0">
                <a:solidFill>
                  <a:srgbClr val="0070C0"/>
                </a:solidFill>
              </a:rPr>
              <a:t>A business currently sells men’s coats for $100. It also exports them to Japan. It sells them there for 8000 Yen as the exchange rate is currently $1: 80¥.</a:t>
            </a:r>
          </a:p>
          <a:p>
            <a:pPr marL="517525" indent="-230188">
              <a:spcAft>
                <a:spcPts val="400"/>
              </a:spcAft>
              <a:buClr>
                <a:srgbClr val="00B050"/>
              </a:buClr>
              <a:buFont typeface="Arial" pitchFamily="34" charset="0"/>
              <a:buChar char="•"/>
            </a:pPr>
            <a:r>
              <a:rPr lang="en-GB" sz="1600" dirty="0" smtClean="0">
                <a:solidFill>
                  <a:srgbClr val="0070C0"/>
                </a:solidFill>
              </a:rPr>
              <a:t>The exchange rate for the $ now appreciates to $1: 100¥. The new ¥ selling price for the coats, assuming that the Marketing Manager wishes to earn the same amount of $ from each coat will be 10000¥.</a:t>
            </a:r>
          </a:p>
          <a:p>
            <a:pPr marL="517525" indent="-230188">
              <a:spcAft>
                <a:spcPts val="400"/>
              </a:spcAft>
              <a:buClr>
                <a:srgbClr val="00B050"/>
              </a:buClr>
              <a:buFont typeface="Arial" pitchFamily="34" charset="0"/>
              <a:buChar char="•"/>
            </a:pPr>
            <a:r>
              <a:rPr lang="en-GB" sz="1600" dirty="0" smtClean="0">
                <a:solidFill>
                  <a:srgbClr val="0070C0"/>
                </a:solidFill>
              </a:rPr>
              <a:t>What might be the effect if the exchange rate for $ fell? This is called a depreciation. The new ¥ price if $1 to 60¥, assuming that the same amount of $ is earned from each coat will now be: 6000¥.</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345</a:t>
            </a:r>
            <a:endParaRPr lang="en-GB" sz="1200" b="1" dirty="0">
              <a:latin typeface="Arial" panose="020B0604020202020204" pitchFamily="34" charset="0"/>
              <a:cs typeface="Arial" panose="020B0604020202020204" pitchFamily="34" charset="0"/>
            </a:endParaRPr>
          </a:p>
        </p:txBody>
      </p:sp>
      <p:sp>
        <p:nvSpPr>
          <p:cNvPr id="5" name="TextBox 4"/>
          <p:cNvSpPr txBox="1"/>
          <p:nvPr/>
        </p:nvSpPr>
        <p:spPr>
          <a:xfrm>
            <a:off x="304800" y="5410200"/>
            <a:ext cx="8534400" cy="1138773"/>
          </a:xfrm>
          <a:prstGeom prst="rect">
            <a:avLst/>
          </a:prstGeom>
          <a:solidFill>
            <a:schemeClr val="tx2">
              <a:lumMod val="40000"/>
              <a:lumOff val="60000"/>
            </a:schemeClr>
          </a:solidFill>
          <a:ln w="38100">
            <a:solidFill>
              <a:schemeClr val="accent2">
                <a:lumMod val="75000"/>
              </a:schemeClr>
            </a:solidFill>
          </a:ln>
        </p:spPr>
        <p:txBody>
          <a:bodyPr wrap="square" rtlCol="0">
            <a:spAutoFit/>
          </a:bodyPr>
          <a:lstStyle/>
          <a:p>
            <a:r>
              <a:rPr lang="en-US" sz="1700" b="1" dirty="0" smtClean="0"/>
              <a:t>Tips for Success</a:t>
            </a:r>
          </a:p>
          <a:p>
            <a:r>
              <a:rPr lang="en-US" sz="1700" dirty="0" smtClean="0"/>
              <a:t>Do not worry about exchange rate calculations – you will not be examined on these. But you will have to remember what happens to import and export prices when currencies appreciate or depreciate in value.</a:t>
            </a:r>
            <a:endParaRPr lang="en-US" sz="1700" dirty="0"/>
          </a:p>
        </p:txBody>
      </p:sp>
      <p:pic>
        <p:nvPicPr>
          <p:cNvPr id="53250" name="Picture 2" descr="https://11cresma.files.wordpress.com/2010/12/china.jpg"/>
          <p:cNvPicPr>
            <a:picLocks noChangeAspect="1" noChangeArrowheads="1"/>
          </p:cNvPicPr>
          <p:nvPr/>
        </p:nvPicPr>
        <p:blipFill>
          <a:blip r:embed="rId3" cstate="print"/>
          <a:srcRect r="12162" b="4505"/>
          <a:stretch>
            <a:fillRect/>
          </a:stretch>
        </p:blipFill>
        <p:spPr bwMode="auto">
          <a:xfrm>
            <a:off x="6858000" y="1143000"/>
            <a:ext cx="1981200" cy="161543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3252" name="Picture 4" descr="http://www.fx-exchange.com/currencyimages/2013/usd/the-year-of-2013-usd-aud-exchange-rates-history-graph.png"/>
          <p:cNvPicPr>
            <a:picLocks noChangeAspect="1" noChangeArrowheads="1"/>
          </p:cNvPicPr>
          <p:nvPr/>
        </p:nvPicPr>
        <p:blipFill>
          <a:blip r:embed="rId4" cstate="print"/>
          <a:srcRect/>
          <a:stretch>
            <a:fillRect/>
          </a:stretch>
        </p:blipFill>
        <p:spPr bwMode="auto">
          <a:xfrm>
            <a:off x="6934200" y="4260965"/>
            <a:ext cx="1828800" cy="989215"/>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3254" name="Picture 6" descr="http://www.fx-exchange.com/currencyimages/2011/nzd/the-year-of-2011-nzd-usd-exchange-rates-history-graph.png"/>
          <p:cNvPicPr>
            <a:picLocks noChangeAspect="1" noChangeArrowheads="1"/>
          </p:cNvPicPr>
          <p:nvPr/>
        </p:nvPicPr>
        <p:blipFill>
          <a:blip r:embed="rId5" cstate="print"/>
          <a:srcRect/>
          <a:stretch>
            <a:fillRect/>
          </a:stretch>
        </p:blipFill>
        <p:spPr bwMode="auto">
          <a:xfrm>
            <a:off x="6858000" y="2876550"/>
            <a:ext cx="1981200" cy="123825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3200" dirty="0" smtClean="0"/>
              <a:t>6.3.3 – </a:t>
            </a:r>
            <a:r>
              <a:rPr lang="en-US" sz="3200" dirty="0" smtClean="0"/>
              <a:t>Exchange Rates</a:t>
            </a:r>
            <a:endParaRPr lang="en-GB" sz="3200" b="1" dirty="0" smtClean="0"/>
          </a:p>
        </p:txBody>
      </p:sp>
      <p:sp>
        <p:nvSpPr>
          <p:cNvPr id="8" name="Rectangle 7"/>
          <p:cNvSpPr/>
          <p:nvPr/>
        </p:nvSpPr>
        <p:spPr>
          <a:xfrm>
            <a:off x="304800" y="1143000"/>
            <a:ext cx="6400800" cy="5538952"/>
          </a:xfrm>
          <a:prstGeom prst="rect">
            <a:avLst/>
          </a:prstGeom>
        </p:spPr>
        <p:txBody>
          <a:bodyPr wrap="square">
            <a:spAutoFit/>
          </a:bodyPr>
          <a:lstStyle/>
          <a:p>
            <a:pPr marL="285750" indent="-285750">
              <a:spcAft>
                <a:spcPts val="400"/>
              </a:spcAft>
              <a:buClr>
                <a:srgbClr val="00B050"/>
              </a:buClr>
            </a:pPr>
            <a:r>
              <a:rPr lang="en-GB" sz="1740" b="1" dirty="0" smtClean="0"/>
              <a:t>Importing Business</a:t>
            </a:r>
          </a:p>
          <a:p>
            <a:pPr marL="285750" indent="-285750">
              <a:spcAft>
                <a:spcPts val="400"/>
              </a:spcAft>
              <a:buClr>
                <a:srgbClr val="00B050"/>
              </a:buClr>
              <a:buFont typeface="Wingdings 3" panose="05040102010807070707" pitchFamily="18" charset="2"/>
              <a:buChar char=""/>
            </a:pPr>
            <a:r>
              <a:rPr lang="en-GB" sz="1740" dirty="0" smtClean="0"/>
              <a:t>Now consider how an importing business – one which buys </a:t>
            </a:r>
            <a:br>
              <a:rPr lang="en-GB" sz="1740" dirty="0" smtClean="0"/>
            </a:br>
            <a:r>
              <a:rPr lang="en-GB" sz="1740" dirty="0" smtClean="0"/>
              <a:t>goods and services from abroad – might be affected by </a:t>
            </a:r>
            <a:br>
              <a:rPr lang="en-GB" sz="1740" dirty="0" smtClean="0"/>
            </a:br>
            <a:r>
              <a:rPr lang="en-GB" sz="1740" dirty="0" smtClean="0"/>
              <a:t>chasing exchange rates.</a:t>
            </a:r>
          </a:p>
          <a:p>
            <a:pPr marL="231775" indent="-231775">
              <a:spcAft>
                <a:spcPts val="400"/>
              </a:spcAft>
              <a:buClr>
                <a:srgbClr val="00B050"/>
              </a:buClr>
            </a:pPr>
            <a:r>
              <a:rPr lang="en-GB" sz="1740" b="1" dirty="0" smtClean="0">
                <a:solidFill>
                  <a:srgbClr val="0070C0"/>
                </a:solidFill>
              </a:rPr>
              <a:t>Case Study Example</a:t>
            </a:r>
          </a:p>
          <a:p>
            <a:pPr marL="285750" indent="-285750">
              <a:spcAft>
                <a:spcPts val="400"/>
              </a:spcAft>
              <a:buClr>
                <a:srgbClr val="00B050"/>
              </a:buClr>
              <a:buFont typeface="Wingdings 3" panose="05040102010807070707" pitchFamily="18" charset="2"/>
              <a:buChar char=""/>
            </a:pPr>
            <a:r>
              <a:rPr lang="en-GB" sz="1740" dirty="0" err="1" smtClean="0">
                <a:solidFill>
                  <a:srgbClr val="0070C0"/>
                </a:solidFill>
              </a:rPr>
              <a:t>Nadil</a:t>
            </a:r>
            <a:r>
              <a:rPr lang="en-GB" sz="1740" dirty="0" smtClean="0">
                <a:solidFill>
                  <a:srgbClr val="0070C0"/>
                </a:solidFill>
              </a:rPr>
              <a:t> imports Co. is based in the UK and buys fruit from other countries to sell to supermarkets. One tonne of bananas from abroad costs $250 and at the exchange rate of £1: $2.5 this costs </a:t>
            </a:r>
            <a:r>
              <a:rPr lang="en-GB" sz="1740" dirty="0" err="1" smtClean="0">
                <a:solidFill>
                  <a:srgbClr val="0070C0"/>
                </a:solidFill>
              </a:rPr>
              <a:t>Nadil</a:t>
            </a:r>
            <a:r>
              <a:rPr lang="en-GB" sz="1740" dirty="0" smtClean="0">
                <a:solidFill>
                  <a:srgbClr val="0070C0"/>
                </a:solidFill>
              </a:rPr>
              <a:t> Imports £100.</a:t>
            </a:r>
          </a:p>
          <a:p>
            <a:pPr marL="285750" indent="-285750">
              <a:spcAft>
                <a:spcPts val="400"/>
              </a:spcAft>
              <a:buClr>
                <a:srgbClr val="00B050"/>
              </a:buClr>
              <a:buFont typeface="Wingdings 3" panose="05040102010807070707" pitchFamily="18" charset="2"/>
              <a:buChar char=""/>
            </a:pPr>
            <a:r>
              <a:rPr lang="en-GB" sz="1740" dirty="0" smtClean="0">
                <a:solidFill>
                  <a:srgbClr val="0070C0"/>
                </a:solidFill>
              </a:rPr>
              <a:t>If the value of the £ were now to depreciate what would happen to </a:t>
            </a:r>
            <a:r>
              <a:rPr lang="en-GB" sz="1740" dirty="0" err="1" smtClean="0">
                <a:solidFill>
                  <a:srgbClr val="0070C0"/>
                </a:solidFill>
              </a:rPr>
              <a:t>Nadil’s</a:t>
            </a:r>
            <a:r>
              <a:rPr lang="en-GB" sz="1740" dirty="0" smtClean="0">
                <a:solidFill>
                  <a:srgbClr val="0070C0"/>
                </a:solidFill>
              </a:rPr>
              <a:t> Import costs? Assume that the value of the £ falls to £1: $2, how much will a tonne of bananas now cost? The answer is £125, which is a substantial increase in costs for the importing firm.</a:t>
            </a:r>
          </a:p>
          <a:p>
            <a:pPr marL="285750" indent="-285750">
              <a:spcAft>
                <a:spcPts val="400"/>
              </a:spcAft>
              <a:buClr>
                <a:srgbClr val="00B050"/>
              </a:buClr>
            </a:pPr>
            <a:r>
              <a:rPr lang="en-GB" sz="1740" b="1" dirty="0" smtClean="0">
                <a:solidFill>
                  <a:srgbClr val="FF0000"/>
                </a:solidFill>
              </a:rPr>
              <a:t>Activity 28.4 </a:t>
            </a:r>
            <a:r>
              <a:rPr lang="en-GB" sz="1740" dirty="0" smtClean="0">
                <a:solidFill>
                  <a:srgbClr val="FF0000"/>
                </a:solidFill>
              </a:rPr>
              <a:t>– Read the case study above.</a:t>
            </a:r>
          </a:p>
          <a:p>
            <a:pPr marL="573088" indent="-287338">
              <a:spcAft>
                <a:spcPts val="400"/>
              </a:spcAft>
              <a:buClr>
                <a:srgbClr val="00B050"/>
              </a:buClr>
              <a:buFont typeface="+mj-lt"/>
              <a:buAutoNum type="alphaLcParenR"/>
            </a:pPr>
            <a:r>
              <a:rPr lang="en-GB" sz="1740" dirty="0" smtClean="0">
                <a:solidFill>
                  <a:srgbClr val="FF0000"/>
                </a:solidFill>
              </a:rPr>
              <a:t>Explain what would happen to the cost of </a:t>
            </a:r>
            <a:r>
              <a:rPr lang="en-GB" sz="1740" dirty="0" err="1" smtClean="0">
                <a:solidFill>
                  <a:srgbClr val="FF0000"/>
                </a:solidFill>
              </a:rPr>
              <a:t>Nadil’s</a:t>
            </a:r>
            <a:r>
              <a:rPr lang="en-GB" sz="1740" dirty="0" smtClean="0">
                <a:solidFill>
                  <a:srgbClr val="FF0000"/>
                </a:solidFill>
              </a:rPr>
              <a:t> Imports if the £ depreciated.</a:t>
            </a:r>
          </a:p>
          <a:p>
            <a:pPr marL="573088" indent="-287338">
              <a:spcAft>
                <a:spcPts val="400"/>
              </a:spcAft>
              <a:buClr>
                <a:srgbClr val="00B050"/>
              </a:buClr>
              <a:buFont typeface="+mj-lt"/>
              <a:buAutoNum type="alphaLcParenR"/>
            </a:pPr>
            <a:r>
              <a:rPr lang="en-GB" sz="1740" dirty="0" smtClean="0">
                <a:solidFill>
                  <a:srgbClr val="FF0000"/>
                </a:solidFill>
              </a:rPr>
              <a:t>Explain what would happen to the cost of </a:t>
            </a:r>
            <a:r>
              <a:rPr lang="en-GB" sz="1740" dirty="0" err="1" smtClean="0">
                <a:solidFill>
                  <a:srgbClr val="FF0000"/>
                </a:solidFill>
              </a:rPr>
              <a:t>Nadil’s</a:t>
            </a:r>
            <a:r>
              <a:rPr lang="en-GB" sz="1740" dirty="0" smtClean="0">
                <a:solidFill>
                  <a:srgbClr val="FF0000"/>
                </a:solidFill>
              </a:rPr>
              <a:t> Imports if the £ appreciated.</a:t>
            </a:r>
          </a:p>
        </p:txBody>
      </p:sp>
      <p:sp>
        <p:nvSpPr>
          <p:cNvPr id="6" name="Round Same Side Corner Rectangle 5">
            <a:hlinkClick r:id="" action="ppaction://noaction"/>
          </p:cNvPr>
          <p:cNvSpPr/>
          <p:nvPr/>
        </p:nvSpPr>
        <p:spPr>
          <a:xfrm>
            <a:off x="5169038"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346</a:t>
            </a:r>
            <a:endParaRPr lang="en-GB" sz="1200" b="1" dirty="0">
              <a:latin typeface="Arial" panose="020B0604020202020204" pitchFamily="34" charset="0"/>
              <a:cs typeface="Arial" panose="020B0604020202020204" pitchFamily="34" charset="0"/>
            </a:endParaRPr>
          </a:p>
        </p:txBody>
      </p:sp>
      <p:pic>
        <p:nvPicPr>
          <p:cNvPr id="51201" name="Picture 1">
            <a:hlinkClick r:id="rId4"/>
          </p:cNvPr>
          <p:cNvPicPr>
            <a:picLocks noChangeAspect="1" noChangeArrowheads="1"/>
          </p:cNvPicPr>
          <p:nvPr/>
        </p:nvPicPr>
        <p:blipFill>
          <a:blip r:embed="rId5" cstate="print"/>
          <a:srcRect l="11875" t="10000" r="32500" b="8000"/>
          <a:stretch>
            <a:fillRect/>
          </a:stretch>
        </p:blipFill>
        <p:spPr bwMode="auto">
          <a:xfrm>
            <a:off x="6771579" y="1143000"/>
            <a:ext cx="2067621" cy="1905000"/>
          </a:xfrm>
          <a:prstGeom prst="rect">
            <a:avLst/>
          </a:prstGeom>
          <a:noFill/>
          <a:ln w="9525">
            <a:noFill/>
            <a:miter lim="800000"/>
            <a:headEnd/>
            <a:tailEnd/>
          </a:ln>
          <a:effectLst>
            <a:outerShdw blurRad="114300" dist="38100" dir="2700000" sx="102000" sy="102000" algn="tl" rotWithShape="0">
              <a:prstClr val="black">
                <a:alpha val="40000"/>
              </a:prstClr>
            </a:outerShdw>
          </a:effectLst>
        </p:spPr>
      </p:pic>
      <p:pic>
        <p:nvPicPr>
          <p:cNvPr id="51202" name="Picture 2">
            <a:hlinkClick r:id="rId6"/>
          </p:cNvPr>
          <p:cNvPicPr>
            <a:picLocks noChangeAspect="1" noChangeArrowheads="1"/>
          </p:cNvPicPr>
          <p:nvPr/>
        </p:nvPicPr>
        <p:blipFill>
          <a:blip r:embed="rId7" cstate="print"/>
          <a:srcRect l="8750" t="10000" r="31875" b="17000"/>
          <a:stretch>
            <a:fillRect/>
          </a:stretch>
        </p:blipFill>
        <p:spPr bwMode="auto">
          <a:xfrm>
            <a:off x="6781800" y="3200401"/>
            <a:ext cx="2057399" cy="1580948"/>
          </a:xfrm>
          <a:prstGeom prst="rect">
            <a:avLst/>
          </a:prstGeom>
          <a:noFill/>
          <a:ln w="9525">
            <a:noFill/>
            <a:miter lim="800000"/>
            <a:headEnd/>
            <a:tailEnd/>
          </a:ln>
          <a:effectLst>
            <a:outerShdw blurRad="114300" dist="38100" dir="2700000" sx="102000" sy="102000" algn="tl" rotWithShape="0">
              <a:prstClr val="black">
                <a:alpha val="40000"/>
              </a:prstClr>
            </a:outerShdw>
          </a:effectLst>
        </p:spPr>
      </p:pic>
      <p:graphicFrame>
        <p:nvGraphicFramePr>
          <p:cNvPr id="51203" name="Object 3"/>
          <p:cNvGraphicFramePr>
            <a:graphicFrameLocks noChangeAspect="1"/>
          </p:cNvGraphicFramePr>
          <p:nvPr/>
        </p:nvGraphicFramePr>
        <p:xfrm>
          <a:off x="6781800" y="5029200"/>
          <a:ext cx="2022475" cy="1143000"/>
        </p:xfrm>
        <a:graphic>
          <a:graphicData uri="http://schemas.openxmlformats.org/presentationml/2006/ole">
            <mc:AlternateContent xmlns:mc="http://schemas.openxmlformats.org/markup-compatibility/2006">
              <mc:Choice xmlns:v="urn:schemas-microsoft-com:vml" Requires="v">
                <p:oleObj spid="_x0000_s51204" name="Packager Shell Object" showAsIcon="1" r:id="rId8" imgW="3318120" imgH="685440" progId="Package">
                  <p:embed/>
                </p:oleObj>
              </mc:Choice>
              <mc:Fallback>
                <p:oleObj name="Packager Shell Object" showAsIcon="1" r:id="rId8" imgW="3318120" imgH="685440" progId="Package">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81800" y="5029200"/>
                        <a:ext cx="202247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TextBox 8">
            <a:hlinkClick r:id="rId10" action="ppaction://hlinkfile"/>
          </p:cNvPr>
          <p:cNvSpPr txBox="1"/>
          <p:nvPr/>
        </p:nvSpPr>
        <p:spPr>
          <a:xfrm>
            <a:off x="7239000" y="6248400"/>
            <a:ext cx="1210588" cy="369332"/>
          </a:xfrm>
          <a:prstGeom prst="rect">
            <a:avLst/>
          </a:prstGeom>
          <a:noFill/>
          <a:effectLst>
            <a:outerShdw blurRad="114300" dist="38100" dir="2700000" sx="102000" sy="102000" algn="tl" rotWithShape="0">
              <a:prstClr val="black">
                <a:alpha val="40000"/>
              </a:prstClr>
            </a:outerShdw>
          </a:effectLst>
        </p:spPr>
        <p:txBody>
          <a:bodyPr wrap="none" rtlCol="0">
            <a:spAutoFit/>
          </a:bodyPr>
          <a:lstStyle/>
          <a:p>
            <a:r>
              <a:rPr lang="en-US" dirty="0" smtClean="0"/>
              <a:t>Click here</a:t>
            </a:r>
            <a:endParaRPr lang="en-US" dirty="0"/>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3200" dirty="0" smtClean="0"/>
              <a:t>6.3.3 – </a:t>
            </a:r>
            <a:r>
              <a:rPr lang="en-US" sz="3200" dirty="0" smtClean="0"/>
              <a:t>Exchange Rates</a:t>
            </a:r>
            <a:endParaRPr lang="en-GB" sz="3200" b="1" dirty="0" smtClean="0"/>
          </a:p>
        </p:txBody>
      </p:sp>
      <p:sp>
        <p:nvSpPr>
          <p:cNvPr id="8" name="Rectangle 7"/>
          <p:cNvSpPr/>
          <p:nvPr/>
        </p:nvSpPr>
        <p:spPr>
          <a:xfrm>
            <a:off x="304800" y="1143000"/>
            <a:ext cx="4724400" cy="5406608"/>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GB" dirty="0" smtClean="0"/>
              <a:t>We have shown that an importing firm will have higher costs if the exchange rate if its currency depreciates, but will have lower costs if the exchange rate appreciates; whilst an exporting firm will be able to reduce its prices with a currency depreciation, but might have to raise prices with a currency appreciation.</a:t>
            </a:r>
          </a:p>
          <a:p>
            <a:pPr marL="285750" indent="-285750">
              <a:spcAft>
                <a:spcPts val="400"/>
              </a:spcAft>
              <a:buClr>
                <a:srgbClr val="00B050"/>
              </a:buClr>
              <a:buFont typeface="Wingdings 3" panose="05040102010807070707" pitchFamily="18" charset="2"/>
              <a:buChar char=""/>
            </a:pPr>
            <a:r>
              <a:rPr lang="en-GB" dirty="0" smtClean="0"/>
              <a:t>You can now see how seriously businesses can be affected by exchange rate movements. This helps to explain why some international organisations such as the European Union (EU) have tried to reduce exchange rate movements. In the case of the EU, it has introduced a common currency (the euro) which removed the need for separate currencies and exchange rates between many countries.</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346</a:t>
            </a:r>
            <a:endParaRPr lang="en-GB" sz="1200" b="1" dirty="0">
              <a:latin typeface="Arial" panose="020B0604020202020204" pitchFamily="34" charset="0"/>
              <a:cs typeface="Arial" panose="020B0604020202020204" pitchFamily="34" charset="0"/>
            </a:endParaRPr>
          </a:p>
        </p:txBody>
      </p:sp>
      <p:pic>
        <p:nvPicPr>
          <p:cNvPr id="56324" name="Picture 4" descr="http://thismatter.com/money/forex/images/exchange-rate-equilibrium.png"/>
          <p:cNvPicPr>
            <a:picLocks noChangeAspect="1" noChangeArrowheads="1"/>
          </p:cNvPicPr>
          <p:nvPr/>
        </p:nvPicPr>
        <p:blipFill>
          <a:blip r:embed="rId3" cstate="print"/>
          <a:srcRect/>
          <a:stretch>
            <a:fillRect/>
          </a:stretch>
        </p:blipFill>
        <p:spPr bwMode="auto">
          <a:xfrm>
            <a:off x="5089356" y="1295400"/>
            <a:ext cx="3759370" cy="49530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772400" cy="517658"/>
          </a:xfrm>
        </p:spPr>
        <p:txBody>
          <a:bodyPr>
            <a:noAutofit/>
          </a:bodyPr>
          <a:lstStyle/>
          <a:p>
            <a:r>
              <a:rPr lang="en-GB" sz="3200" dirty="0" smtClean="0"/>
              <a:t>6.3.3 – Revision Summary – Exchange Rates</a:t>
            </a:r>
          </a:p>
        </p:txBody>
      </p:sp>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346</a:t>
            </a:r>
            <a:endParaRPr lang="en-GB" sz="2000" b="1" dirty="0">
              <a:latin typeface="Arial" panose="020B0604020202020204" pitchFamily="34" charset="0"/>
              <a:cs typeface="Arial" panose="020B0604020202020204" pitchFamily="34" charset="0"/>
            </a:endParaRPr>
          </a:p>
        </p:txBody>
      </p:sp>
      <p:sp>
        <p:nvSpPr>
          <p:cNvPr id="11" name="Rounded Rectangle 10"/>
          <p:cNvSpPr/>
          <p:nvPr/>
        </p:nvSpPr>
        <p:spPr>
          <a:xfrm>
            <a:off x="3200400" y="3428999"/>
            <a:ext cx="2366504"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EXCHANGE RATES</a:t>
            </a:r>
            <a:endParaRPr lang="en-US" sz="2000" b="1" dirty="0">
              <a:latin typeface="Calibri" panose="020F0502020204030204" pitchFamily="34" charset="0"/>
            </a:endParaRPr>
          </a:p>
        </p:txBody>
      </p:sp>
      <p:cxnSp>
        <p:nvCxnSpPr>
          <p:cNvPr id="21" name="Straight Arrow Connector 20"/>
          <p:cNvCxnSpPr>
            <a:stCxn id="11" idx="3"/>
            <a:endCxn id="50" idx="0"/>
          </p:cNvCxnSpPr>
          <p:nvPr/>
        </p:nvCxnSpPr>
        <p:spPr>
          <a:xfrm>
            <a:off x="5566904" y="3733800"/>
            <a:ext cx="1407548" cy="6858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33400" y="1524000"/>
            <a:ext cx="2438400" cy="3810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Supply of the Currency</a:t>
            </a:r>
            <a:endParaRPr lang="en-US" dirty="0">
              <a:latin typeface="Calibri" panose="020F0502020204030204" pitchFamily="34" charset="0"/>
            </a:endParaRPr>
          </a:p>
        </p:txBody>
      </p:sp>
      <p:sp>
        <p:nvSpPr>
          <p:cNvPr id="47" name="Rounded Rectangle 46"/>
          <p:cNvSpPr/>
          <p:nvPr/>
        </p:nvSpPr>
        <p:spPr>
          <a:xfrm>
            <a:off x="6172200" y="1524000"/>
            <a:ext cx="2514600" cy="3810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Demand of the Currency</a:t>
            </a:r>
            <a:endParaRPr lang="en-US" dirty="0">
              <a:latin typeface="Calibri" panose="020F0502020204030204" pitchFamily="34" charset="0"/>
            </a:endParaRPr>
          </a:p>
        </p:txBody>
      </p:sp>
      <p:sp>
        <p:nvSpPr>
          <p:cNvPr id="48" name="Rounded Rectangle 47"/>
          <p:cNvSpPr/>
          <p:nvPr/>
        </p:nvSpPr>
        <p:spPr>
          <a:xfrm>
            <a:off x="2899904" y="2362200"/>
            <a:ext cx="2967496"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Price of one currency in terms of the other</a:t>
            </a:r>
            <a:endParaRPr lang="en-US" sz="2000" b="1" dirty="0">
              <a:latin typeface="Calibri" panose="020F0502020204030204" pitchFamily="34" charset="0"/>
            </a:endParaRPr>
          </a:p>
        </p:txBody>
      </p:sp>
      <p:sp>
        <p:nvSpPr>
          <p:cNvPr id="49" name="Rounded Rectangle 48"/>
          <p:cNvSpPr/>
          <p:nvPr/>
        </p:nvSpPr>
        <p:spPr>
          <a:xfrm>
            <a:off x="990600" y="4419600"/>
            <a:ext cx="2590800"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Appreciation – Exchange Rate rises</a:t>
            </a:r>
            <a:endParaRPr lang="en-US" sz="2000" b="1" dirty="0">
              <a:latin typeface="Calibri" panose="020F0502020204030204" pitchFamily="34" charset="0"/>
            </a:endParaRPr>
          </a:p>
        </p:txBody>
      </p:sp>
      <p:sp>
        <p:nvSpPr>
          <p:cNvPr id="50" name="Rounded Rectangle 49"/>
          <p:cNvSpPr/>
          <p:nvPr/>
        </p:nvSpPr>
        <p:spPr>
          <a:xfrm>
            <a:off x="5638800" y="4419600"/>
            <a:ext cx="2671304"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Depreciation – Exchange Rate falls</a:t>
            </a:r>
            <a:endParaRPr lang="en-US" sz="2000" b="1" dirty="0">
              <a:latin typeface="Calibri" panose="020F0502020204030204" pitchFamily="34" charset="0"/>
            </a:endParaRPr>
          </a:p>
        </p:txBody>
      </p:sp>
      <p:sp>
        <p:nvSpPr>
          <p:cNvPr id="55" name="Rounded Rectangle 54"/>
          <p:cNvSpPr/>
          <p:nvPr/>
        </p:nvSpPr>
        <p:spPr>
          <a:xfrm>
            <a:off x="381000" y="5562600"/>
            <a:ext cx="1731818" cy="6858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Import prices likely to fall</a:t>
            </a:r>
            <a:endParaRPr lang="en-US" dirty="0">
              <a:latin typeface="Calibri" panose="020F0502020204030204" pitchFamily="34" charset="0"/>
            </a:endParaRPr>
          </a:p>
        </p:txBody>
      </p:sp>
      <p:sp>
        <p:nvSpPr>
          <p:cNvPr id="57" name="Rounded Rectangle 56"/>
          <p:cNvSpPr/>
          <p:nvPr/>
        </p:nvSpPr>
        <p:spPr>
          <a:xfrm>
            <a:off x="2590800" y="5562600"/>
            <a:ext cx="1905000" cy="6858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Export prices may have to rise</a:t>
            </a:r>
            <a:endParaRPr lang="en-US" dirty="0">
              <a:latin typeface="Calibri" panose="020F0502020204030204" pitchFamily="34" charset="0"/>
            </a:endParaRPr>
          </a:p>
        </p:txBody>
      </p:sp>
      <p:cxnSp>
        <p:nvCxnSpPr>
          <p:cNvPr id="70" name="Straight Arrow Connector 69"/>
          <p:cNvCxnSpPr>
            <a:stCxn id="49" idx="2"/>
            <a:endCxn id="55" idx="0"/>
          </p:cNvCxnSpPr>
          <p:nvPr/>
        </p:nvCxnSpPr>
        <p:spPr>
          <a:xfrm rot="5400000">
            <a:off x="1499756" y="4776355"/>
            <a:ext cx="533399" cy="103909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49" idx="2"/>
            <a:endCxn id="57" idx="0"/>
          </p:cNvCxnSpPr>
          <p:nvPr/>
        </p:nvCxnSpPr>
        <p:spPr>
          <a:xfrm rot="16200000" flipH="1">
            <a:off x="2647951" y="4667250"/>
            <a:ext cx="533399" cy="12573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50" idx="2"/>
            <a:endCxn id="85" idx="0"/>
          </p:cNvCxnSpPr>
          <p:nvPr/>
        </p:nvCxnSpPr>
        <p:spPr>
          <a:xfrm rot="5400000">
            <a:off x="6350194" y="4944725"/>
            <a:ext cx="539782" cy="708734"/>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5" name="Rounded Rectangle 84"/>
          <p:cNvSpPr/>
          <p:nvPr/>
        </p:nvSpPr>
        <p:spPr>
          <a:xfrm>
            <a:off x="5486400" y="5568983"/>
            <a:ext cx="1558636" cy="677593"/>
          </a:xfrm>
          <a:prstGeom prst="roundRect">
            <a:avLst/>
          </a:prstGeom>
          <a:solidFill>
            <a:schemeClr val="tx2">
              <a:lumMod val="75000"/>
            </a:schemeClr>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latin typeface="Calibri" panose="020F0502020204030204" pitchFamily="34" charset="0"/>
              </a:rPr>
              <a:t>Import prices likely to rise</a:t>
            </a:r>
            <a:endParaRPr lang="en-US" dirty="0">
              <a:latin typeface="Calibri" panose="020F0502020204030204" pitchFamily="34" charset="0"/>
            </a:endParaRPr>
          </a:p>
        </p:txBody>
      </p:sp>
      <p:sp>
        <p:nvSpPr>
          <p:cNvPr id="103" name="Rounded Rectangle 102"/>
          <p:cNvSpPr/>
          <p:nvPr/>
        </p:nvSpPr>
        <p:spPr>
          <a:xfrm>
            <a:off x="7239000" y="5562600"/>
            <a:ext cx="1731818" cy="685800"/>
          </a:xfrm>
          <a:prstGeom prst="roundRect">
            <a:avLst/>
          </a:prstGeom>
          <a:solidFill>
            <a:schemeClr val="tx2">
              <a:lumMod val="75000"/>
            </a:schemeClr>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latin typeface="Calibri" panose="020F0502020204030204" pitchFamily="34" charset="0"/>
              </a:rPr>
              <a:t>Export prices could fall</a:t>
            </a:r>
            <a:endParaRPr lang="en-US" dirty="0">
              <a:latin typeface="Calibri" panose="020F0502020204030204" pitchFamily="34" charset="0"/>
            </a:endParaRPr>
          </a:p>
        </p:txBody>
      </p:sp>
      <p:cxnSp>
        <p:nvCxnSpPr>
          <p:cNvPr id="104" name="Straight Arrow Connector 103"/>
          <p:cNvCxnSpPr>
            <a:stCxn id="50" idx="2"/>
            <a:endCxn id="103" idx="0"/>
          </p:cNvCxnSpPr>
          <p:nvPr/>
        </p:nvCxnSpPr>
        <p:spPr>
          <a:xfrm rot="16200000" flipH="1">
            <a:off x="7272981" y="4730671"/>
            <a:ext cx="533399" cy="1130457"/>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48" idx="1"/>
            <a:endCxn id="44" idx="2"/>
          </p:cNvCxnSpPr>
          <p:nvPr/>
        </p:nvCxnSpPr>
        <p:spPr>
          <a:xfrm rot="10800000">
            <a:off x="1752600" y="1905001"/>
            <a:ext cx="1147304" cy="76200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48" idx="3"/>
            <a:endCxn id="47" idx="2"/>
          </p:cNvCxnSpPr>
          <p:nvPr/>
        </p:nvCxnSpPr>
        <p:spPr>
          <a:xfrm flipV="1">
            <a:off x="5867400" y="1905000"/>
            <a:ext cx="1562100" cy="76200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11" idx="0"/>
            <a:endCxn id="48" idx="2"/>
          </p:cNvCxnSpPr>
          <p:nvPr/>
        </p:nvCxnSpPr>
        <p:spPr>
          <a:xfrm rot="5400000" flipH="1" flipV="1">
            <a:off x="4155053" y="3200400"/>
            <a:ext cx="457198" cy="1588"/>
          </a:xfrm>
          <a:prstGeom prst="straightConnector1">
            <a:avLst/>
          </a:prstGeom>
          <a:ln w="38100">
            <a:solidFill>
              <a:schemeClr val="tx1"/>
            </a:solidFill>
            <a:tailEnd type="non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11" idx="1"/>
            <a:endCxn id="49" idx="0"/>
          </p:cNvCxnSpPr>
          <p:nvPr/>
        </p:nvCxnSpPr>
        <p:spPr>
          <a:xfrm rot="10800000" flipV="1">
            <a:off x="2286000" y="3733800"/>
            <a:ext cx="914400" cy="6858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10800000" flipV="1">
            <a:off x="3200400" y="1676400"/>
            <a:ext cx="2743200" cy="1"/>
          </a:xfrm>
          <a:prstGeom prst="straightConnector1">
            <a:avLst/>
          </a:prstGeom>
          <a:ln w="63500">
            <a:solidFill>
              <a:srgbClr val="FF0000"/>
            </a:solidFill>
            <a:headEnd type="triangle"/>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3810000" y="1307068"/>
            <a:ext cx="1556836" cy="369332"/>
          </a:xfrm>
          <a:prstGeom prst="rect">
            <a:avLst/>
          </a:prstGeom>
          <a:noFill/>
        </p:spPr>
        <p:txBody>
          <a:bodyPr wrap="none" rtlCol="0">
            <a:spAutoFit/>
          </a:bodyPr>
          <a:lstStyle/>
          <a:p>
            <a:r>
              <a:rPr lang="en-US" dirty="0" smtClean="0"/>
              <a:t>Influenced by</a:t>
            </a:r>
            <a:endParaRPr lang="en-US" dirty="0"/>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3200" dirty="0" smtClean="0"/>
              <a:t>6.3.3 – International Business in Focus</a:t>
            </a:r>
            <a:endParaRPr lang="en-GB" sz="3200" b="1" dirty="0" smtClean="0"/>
          </a:p>
        </p:txBody>
      </p:sp>
      <p:sp>
        <p:nvSpPr>
          <p:cNvPr id="8" name="Rectangle 7"/>
          <p:cNvSpPr/>
          <p:nvPr/>
        </p:nvSpPr>
        <p:spPr>
          <a:xfrm>
            <a:off x="304800" y="1143000"/>
            <a:ext cx="8534400" cy="353943"/>
          </a:xfrm>
          <a:prstGeom prst="rect">
            <a:avLst/>
          </a:prstGeom>
        </p:spPr>
        <p:txBody>
          <a:bodyPr wrap="square">
            <a:spAutoFit/>
          </a:bodyPr>
          <a:lstStyle/>
          <a:p>
            <a:pPr marL="285750" indent="-285750">
              <a:spcAft>
                <a:spcPts val="400"/>
              </a:spcAft>
              <a:buClr>
                <a:srgbClr val="00B050"/>
              </a:buClr>
            </a:pPr>
            <a:r>
              <a:rPr lang="en-GB" sz="1700" b="1" dirty="0" smtClean="0"/>
              <a:t>Starbucks to change Argentina’s Café Culture</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347</a:t>
            </a:r>
            <a:endParaRPr lang="en-GB" sz="1200" b="1" dirty="0">
              <a:latin typeface="Arial" panose="020B0604020202020204" pitchFamily="34" charset="0"/>
              <a:cs typeface="Arial" panose="020B0604020202020204" pitchFamily="34" charset="0"/>
            </a:endParaRPr>
          </a:p>
        </p:txBody>
      </p:sp>
      <p:sp>
        <p:nvSpPr>
          <p:cNvPr id="7" name="TextBox 6"/>
          <p:cNvSpPr txBox="1"/>
          <p:nvPr/>
        </p:nvSpPr>
        <p:spPr>
          <a:xfrm>
            <a:off x="304800" y="1447800"/>
            <a:ext cx="7391400" cy="5047536"/>
          </a:xfrm>
          <a:prstGeom prst="rect">
            <a:avLst/>
          </a:prstGeom>
          <a:noFill/>
        </p:spPr>
        <p:txBody>
          <a:bodyPr wrap="square" rtlCol="0">
            <a:spAutoFit/>
          </a:bodyPr>
          <a:lstStyle/>
          <a:p>
            <a:pPr marL="285750" indent="-285750">
              <a:buClr>
                <a:srgbClr val="00B050"/>
              </a:buClr>
              <a:buFont typeface="Wingdings 3" pitchFamily="18" charset="2"/>
              <a:buChar char=""/>
            </a:pPr>
            <a:r>
              <a:rPr lang="en-US" sz="1400" dirty="0" smtClean="0">
                <a:solidFill>
                  <a:srgbClr val="002060"/>
                </a:solidFill>
              </a:rPr>
              <a:t>Since arriving in 2008, Starbucks has been opening new locations in Argentina at a rate of 12 per year. The company just opened the 36</a:t>
            </a:r>
            <a:r>
              <a:rPr lang="en-US" sz="1400" baseline="30000" dirty="0" smtClean="0">
                <a:solidFill>
                  <a:srgbClr val="002060"/>
                </a:solidFill>
              </a:rPr>
              <a:t>th</a:t>
            </a:r>
            <a:r>
              <a:rPr lang="en-US" sz="1400" dirty="0" smtClean="0">
                <a:solidFill>
                  <a:srgbClr val="002060"/>
                </a:solidFill>
              </a:rPr>
              <a:t> location in Rosario, reflecting the shift of consumers in rural Argentina towards global brands. Starbucks new business plan aims to double the number of locations it opens in Argentina per year. Some people in Argentina have very mixed feelings about the growth of this huge multinational in their own country. A local newspaper listed some effects of this expansion:</a:t>
            </a:r>
          </a:p>
          <a:p>
            <a:pPr marL="285750" indent="-285750">
              <a:buClr>
                <a:srgbClr val="00B050"/>
              </a:buClr>
              <a:buFont typeface="Wingdings 3" pitchFamily="18" charset="2"/>
              <a:buChar char=""/>
            </a:pPr>
            <a:r>
              <a:rPr lang="en-US" sz="1400" b="1" dirty="0" smtClean="0">
                <a:solidFill>
                  <a:srgbClr val="002060"/>
                </a:solidFill>
              </a:rPr>
              <a:t>Positives:</a:t>
            </a:r>
          </a:p>
          <a:p>
            <a:pPr marL="517525" indent="-285750">
              <a:buClr>
                <a:srgbClr val="00B050"/>
              </a:buClr>
              <a:buFont typeface="+mj-lt"/>
              <a:buAutoNum type="arabicParenR"/>
            </a:pPr>
            <a:r>
              <a:rPr lang="en-US" sz="1400" dirty="0" smtClean="0">
                <a:solidFill>
                  <a:srgbClr val="002060"/>
                </a:solidFill>
              </a:rPr>
              <a:t>Starbucks employees here have an American customer service approach which is cheerful and helpful</a:t>
            </a:r>
          </a:p>
          <a:p>
            <a:pPr marL="517525" indent="-285750">
              <a:buClr>
                <a:srgbClr val="00B050"/>
              </a:buClr>
              <a:buFont typeface="+mj-lt"/>
              <a:buAutoNum type="arabicParenR"/>
            </a:pPr>
            <a:r>
              <a:rPr lang="en-US" sz="1400" dirty="0" smtClean="0">
                <a:solidFill>
                  <a:srgbClr val="002060"/>
                </a:solidFill>
              </a:rPr>
              <a:t>Your coffee is normally ready very quickly, and prepared using the correct method.</a:t>
            </a:r>
          </a:p>
          <a:p>
            <a:pPr marL="517525" indent="-285750">
              <a:buClr>
                <a:srgbClr val="00B050"/>
              </a:buClr>
              <a:buFont typeface="+mj-lt"/>
              <a:buAutoNum type="arabicParenR"/>
            </a:pPr>
            <a:r>
              <a:rPr lang="en-US" sz="1400" dirty="0" smtClean="0">
                <a:solidFill>
                  <a:srgbClr val="002060"/>
                </a:solidFill>
              </a:rPr>
              <a:t>The opening of a Starbucks often leads to local competing cafes improving areas such as cleanliness, service, and pricing.</a:t>
            </a:r>
          </a:p>
          <a:p>
            <a:pPr marL="285750" indent="-285750">
              <a:buClr>
                <a:srgbClr val="00B050"/>
              </a:buClr>
              <a:buFont typeface="Wingdings 3" pitchFamily="18" charset="2"/>
              <a:buChar char=""/>
            </a:pPr>
            <a:r>
              <a:rPr lang="en-US" sz="1400" b="1" dirty="0" smtClean="0">
                <a:solidFill>
                  <a:srgbClr val="002060"/>
                </a:solidFill>
              </a:rPr>
              <a:t>Negatives:</a:t>
            </a:r>
          </a:p>
          <a:p>
            <a:pPr marL="517525" indent="-285750">
              <a:buClr>
                <a:srgbClr val="00B050"/>
              </a:buClr>
              <a:buFont typeface="+mj-lt"/>
              <a:buAutoNum type="arabicParenR"/>
            </a:pPr>
            <a:r>
              <a:rPr lang="en-US" sz="1400" dirty="0" smtClean="0">
                <a:solidFill>
                  <a:srgbClr val="002060"/>
                </a:solidFill>
              </a:rPr>
              <a:t>Buenos Aires has a deeply rooted traditional café culture, and Starbucks could threaten this.</a:t>
            </a:r>
          </a:p>
          <a:p>
            <a:pPr marL="517525" indent="-285750">
              <a:buClr>
                <a:srgbClr val="00B050"/>
              </a:buClr>
              <a:buFont typeface="+mj-lt"/>
              <a:buAutoNum type="arabicParenR"/>
            </a:pPr>
            <a:r>
              <a:rPr lang="en-US" sz="1400" dirty="0" smtClean="0">
                <a:solidFill>
                  <a:srgbClr val="002060"/>
                </a:solidFill>
              </a:rPr>
              <a:t>They are practically identical to Starbucks everywhere in the world.</a:t>
            </a:r>
          </a:p>
          <a:p>
            <a:pPr marL="517525" indent="-285750">
              <a:buClr>
                <a:srgbClr val="00B050"/>
              </a:buClr>
              <a:buFont typeface="+mj-lt"/>
              <a:buAutoNum type="arabicParenR"/>
            </a:pPr>
            <a:r>
              <a:rPr lang="en-US" sz="1400" dirty="0" smtClean="0">
                <a:solidFill>
                  <a:srgbClr val="002060"/>
                </a:solidFill>
              </a:rPr>
              <a:t>All major decisions, such as new investments, are taken outside Argentina.</a:t>
            </a:r>
          </a:p>
          <a:p>
            <a:pPr marL="341313" indent="-341313">
              <a:buClr>
                <a:srgbClr val="00B050"/>
              </a:buClr>
            </a:pPr>
            <a:r>
              <a:rPr lang="en-US" sz="1400" b="1" dirty="0" smtClean="0">
                <a:solidFill>
                  <a:srgbClr val="002060"/>
                </a:solidFill>
              </a:rPr>
              <a:t>Discussion Points</a:t>
            </a:r>
          </a:p>
          <a:p>
            <a:pPr marL="517525" indent="-230188">
              <a:buClr>
                <a:srgbClr val="00B050"/>
              </a:buClr>
              <a:buFont typeface="Arial" pitchFamily="34" charset="0"/>
              <a:buChar char="•"/>
            </a:pPr>
            <a:r>
              <a:rPr lang="en-US" sz="1400" dirty="0" smtClean="0">
                <a:solidFill>
                  <a:srgbClr val="002060"/>
                </a:solidFill>
              </a:rPr>
              <a:t>Explain why Starbucks is referred to as a ‘multinational’.</a:t>
            </a:r>
          </a:p>
          <a:p>
            <a:pPr marL="517525" indent="-230188">
              <a:buClr>
                <a:srgbClr val="00B050"/>
              </a:buClr>
              <a:buFont typeface="Arial" pitchFamily="34" charset="0"/>
              <a:buChar char="•"/>
            </a:pPr>
            <a:r>
              <a:rPr lang="en-US" sz="1400" dirty="0" smtClean="0">
                <a:solidFill>
                  <a:srgbClr val="002060"/>
                </a:solidFill>
              </a:rPr>
              <a:t>Would you prefer to use a local café or one operated by Starbucks? Ask everyone in your class this question and see what the results are.</a:t>
            </a:r>
          </a:p>
          <a:p>
            <a:pPr marL="517525" indent="-230188">
              <a:buClr>
                <a:srgbClr val="00B050"/>
              </a:buClr>
              <a:buFont typeface="Arial" pitchFamily="34" charset="0"/>
              <a:buChar char="•"/>
            </a:pPr>
            <a:r>
              <a:rPr lang="en-US" sz="1400" dirty="0" smtClean="0">
                <a:solidFill>
                  <a:srgbClr val="002060"/>
                </a:solidFill>
              </a:rPr>
              <a:t>On balance, do you think the expansion of Starbucks is good for countries such as Argentina?</a:t>
            </a:r>
            <a:endParaRPr lang="en-US" sz="1400" dirty="0">
              <a:solidFill>
                <a:srgbClr val="002060"/>
              </a:solidFill>
            </a:endParaRPr>
          </a:p>
        </p:txBody>
      </p:sp>
      <p:pic>
        <p:nvPicPr>
          <p:cNvPr id="123906" name="Picture 2" descr="http://neutronico.com/img/upload/1342460339-starbucks-in.jpg"/>
          <p:cNvPicPr>
            <a:picLocks noChangeAspect="1" noChangeArrowheads="1"/>
          </p:cNvPicPr>
          <p:nvPr/>
        </p:nvPicPr>
        <p:blipFill>
          <a:blip r:embed="rId3" cstate="print"/>
          <a:srcRect l="12993" r="18329"/>
          <a:stretch>
            <a:fillRect/>
          </a:stretch>
        </p:blipFill>
        <p:spPr bwMode="auto">
          <a:xfrm>
            <a:off x="7620000" y="1143001"/>
            <a:ext cx="1219200" cy="16002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123908" name="Picture 4" descr="https://pbs.twimg.com/media/BzSf9qNIYAEocJY.jpg"/>
          <p:cNvPicPr>
            <a:picLocks noChangeAspect="1" noChangeArrowheads="1"/>
          </p:cNvPicPr>
          <p:nvPr/>
        </p:nvPicPr>
        <p:blipFill>
          <a:blip r:embed="rId4" cstate="print"/>
          <a:srcRect/>
          <a:stretch>
            <a:fillRect/>
          </a:stretch>
        </p:blipFill>
        <p:spPr bwMode="auto">
          <a:xfrm>
            <a:off x="7620000" y="4114800"/>
            <a:ext cx="1219200" cy="9144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123909" name="Picture 5">
            <a:hlinkClick r:id="rId5"/>
          </p:cNvPr>
          <p:cNvPicPr>
            <a:picLocks noChangeAspect="1" noChangeArrowheads="1"/>
          </p:cNvPicPr>
          <p:nvPr/>
        </p:nvPicPr>
        <p:blipFill>
          <a:blip r:embed="rId6" cstate="print"/>
          <a:srcRect l="18750" t="22000" r="62817" b="52507"/>
          <a:stretch>
            <a:fillRect/>
          </a:stretch>
        </p:blipFill>
        <p:spPr bwMode="auto">
          <a:xfrm>
            <a:off x="7620000" y="2908556"/>
            <a:ext cx="1219200" cy="1053844"/>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123910" name="Picture 6">
            <a:hlinkClick r:id="rId7"/>
          </p:cNvPr>
          <p:cNvPicPr>
            <a:picLocks noChangeAspect="1" noChangeArrowheads="1"/>
          </p:cNvPicPr>
          <p:nvPr/>
        </p:nvPicPr>
        <p:blipFill>
          <a:blip r:embed="rId8" cstate="print"/>
          <a:srcRect l="28125" t="39000" r="55000" b="35000"/>
          <a:stretch>
            <a:fillRect/>
          </a:stretch>
        </p:blipFill>
        <p:spPr bwMode="auto">
          <a:xfrm>
            <a:off x="7620000" y="5302954"/>
            <a:ext cx="1219200" cy="1174045"/>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515151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348</a:t>
            </a:r>
            <a:endParaRPr lang="en-GB"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1900" dirty="0" smtClean="0"/>
              <a:t>6.3 – Government Economic Objectives: Exam-Style Questions – Paper 1</a:t>
            </a:r>
            <a:endParaRPr lang="en-GB" sz="1900" b="1" dirty="0" smtClean="0"/>
          </a:p>
        </p:txBody>
      </p:sp>
      <p:sp>
        <p:nvSpPr>
          <p:cNvPr id="8" name="Rectangle 7"/>
          <p:cNvSpPr/>
          <p:nvPr/>
        </p:nvSpPr>
        <p:spPr>
          <a:xfrm>
            <a:off x="304800" y="1165335"/>
            <a:ext cx="8563786" cy="5001369"/>
          </a:xfrm>
          <a:prstGeom prst="rect">
            <a:avLst/>
          </a:prstGeom>
        </p:spPr>
        <p:txBody>
          <a:bodyPr wrap="square">
            <a:spAutoFit/>
          </a:bodyPr>
          <a:lstStyle/>
          <a:p>
            <a:pPr marL="457200" indent="-457200">
              <a:spcAft>
                <a:spcPts val="600"/>
              </a:spcAft>
              <a:buClr>
                <a:srgbClr val="00B050"/>
              </a:buClr>
              <a:buFont typeface="+mj-lt"/>
              <a:buAutoNum type="arabicPeriod"/>
              <a:tabLst>
                <a:tab pos="8405813" algn="r"/>
              </a:tabLst>
            </a:pPr>
            <a:r>
              <a:rPr lang="en-US" sz="2100" dirty="0" smtClean="0">
                <a:solidFill>
                  <a:srgbClr val="FF0000"/>
                </a:solidFill>
              </a:rPr>
              <a:t>Daub Ltd manufactures specialist paints for aircraft. It has taken advantage of </a:t>
            </a:r>
            <a:r>
              <a:rPr lang="en-US" sz="2100" dirty="0" err="1" smtClean="0">
                <a:solidFill>
                  <a:srgbClr val="FF0000"/>
                </a:solidFill>
              </a:rPr>
              <a:t>globalisation</a:t>
            </a:r>
            <a:r>
              <a:rPr lang="en-US" sz="2100" dirty="0" smtClean="0">
                <a:solidFill>
                  <a:srgbClr val="FF0000"/>
                </a:solidFill>
              </a:rPr>
              <a:t>. The research department recruits scientists from several countries. Until 10 years ago it only had one large factory in Europe. Now Daub Ltd has 4 factories in low-cost countries. Raw materials are imported and the paints are exported to aircraft manufacturers in the US, Brazil and China.</a:t>
            </a:r>
          </a:p>
          <a:p>
            <a:pPr marL="860425" indent="-396875">
              <a:spcAft>
                <a:spcPts val="600"/>
              </a:spcAft>
              <a:buClr>
                <a:srgbClr val="00B050"/>
              </a:buClr>
              <a:buFont typeface="+mj-lt"/>
              <a:buAutoNum type="alphaLcParenR"/>
              <a:tabLst>
                <a:tab pos="8405813" algn="r"/>
              </a:tabLst>
            </a:pPr>
            <a:r>
              <a:rPr lang="en-US" sz="2100" dirty="0" smtClean="0">
                <a:solidFill>
                  <a:srgbClr val="FF0000"/>
                </a:solidFill>
              </a:rPr>
              <a:t>What is meant by ‘</a:t>
            </a:r>
            <a:r>
              <a:rPr lang="en-US" sz="2100" dirty="0" err="1" smtClean="0">
                <a:solidFill>
                  <a:srgbClr val="FF0000"/>
                </a:solidFill>
              </a:rPr>
              <a:t>globalisation</a:t>
            </a:r>
            <a:r>
              <a:rPr lang="en-US" sz="2100" dirty="0" smtClean="0">
                <a:solidFill>
                  <a:srgbClr val="FF0000"/>
                </a:solidFill>
              </a:rPr>
              <a:t>’?	[2]</a:t>
            </a:r>
          </a:p>
          <a:p>
            <a:pPr marL="860425" indent="-396875">
              <a:spcAft>
                <a:spcPts val="600"/>
              </a:spcAft>
              <a:buClr>
                <a:srgbClr val="00B050"/>
              </a:buClr>
              <a:buFont typeface="+mj-lt"/>
              <a:buAutoNum type="alphaLcParenR"/>
              <a:tabLst>
                <a:tab pos="8405813" algn="r"/>
              </a:tabLst>
            </a:pPr>
            <a:r>
              <a:rPr lang="en-US" sz="2100" dirty="0" smtClean="0">
                <a:solidFill>
                  <a:srgbClr val="FF0000"/>
                </a:solidFill>
              </a:rPr>
              <a:t>Identify </a:t>
            </a:r>
            <a:r>
              <a:rPr lang="en-US" sz="2100" b="1" dirty="0" smtClean="0">
                <a:solidFill>
                  <a:srgbClr val="FF0000"/>
                </a:solidFill>
              </a:rPr>
              <a:t>two</a:t>
            </a:r>
            <a:r>
              <a:rPr lang="en-US" sz="2100" dirty="0" smtClean="0">
                <a:solidFill>
                  <a:srgbClr val="FF0000"/>
                </a:solidFill>
              </a:rPr>
              <a:t> reasons for increased </a:t>
            </a:r>
            <a:r>
              <a:rPr lang="en-US" sz="2100" dirty="0" err="1" smtClean="0">
                <a:solidFill>
                  <a:srgbClr val="FF0000"/>
                </a:solidFill>
              </a:rPr>
              <a:t>globalisation</a:t>
            </a:r>
            <a:r>
              <a:rPr lang="en-US" sz="2100" dirty="0" smtClean="0">
                <a:solidFill>
                  <a:srgbClr val="FF0000"/>
                </a:solidFill>
              </a:rPr>
              <a:t>.	[2]</a:t>
            </a:r>
          </a:p>
          <a:p>
            <a:pPr marL="860425" indent="-396875">
              <a:spcAft>
                <a:spcPts val="600"/>
              </a:spcAft>
              <a:buClr>
                <a:srgbClr val="00B050"/>
              </a:buClr>
              <a:buFont typeface="+mj-lt"/>
              <a:buAutoNum type="alphaLcParenR"/>
              <a:tabLst>
                <a:tab pos="8405813" algn="r"/>
              </a:tabLst>
            </a:pPr>
            <a:r>
              <a:rPr lang="en-US" sz="2100" dirty="0" smtClean="0">
                <a:solidFill>
                  <a:srgbClr val="FF0000"/>
                </a:solidFill>
              </a:rPr>
              <a:t>Identify and explain </a:t>
            </a:r>
            <a:r>
              <a:rPr lang="en-US" sz="2100" b="1" dirty="0" smtClean="0">
                <a:solidFill>
                  <a:srgbClr val="FF0000"/>
                </a:solidFill>
              </a:rPr>
              <a:t>two </a:t>
            </a:r>
            <a:r>
              <a:rPr lang="en-US" sz="2100" dirty="0" smtClean="0">
                <a:solidFill>
                  <a:srgbClr val="FF0000"/>
                </a:solidFill>
              </a:rPr>
              <a:t>possible threats from </a:t>
            </a:r>
            <a:r>
              <a:rPr lang="en-US" sz="2100" dirty="0" err="1" smtClean="0">
                <a:solidFill>
                  <a:srgbClr val="FF0000"/>
                </a:solidFill>
              </a:rPr>
              <a:t>globalisation</a:t>
            </a:r>
            <a:r>
              <a:rPr lang="en-US" sz="2100" dirty="0" smtClean="0">
                <a:solidFill>
                  <a:srgbClr val="FF0000"/>
                </a:solidFill>
              </a:rPr>
              <a:t> for Daub Ltd.	[4]</a:t>
            </a:r>
          </a:p>
          <a:p>
            <a:pPr marL="860425" indent="-396875">
              <a:spcAft>
                <a:spcPts val="600"/>
              </a:spcAft>
              <a:buClr>
                <a:srgbClr val="00B050"/>
              </a:buClr>
              <a:buFont typeface="+mj-lt"/>
              <a:buAutoNum type="alphaLcParenR"/>
              <a:tabLst>
                <a:tab pos="8405813" algn="r"/>
              </a:tabLst>
            </a:pPr>
            <a:r>
              <a:rPr lang="en-US" sz="2100" dirty="0" smtClean="0">
                <a:solidFill>
                  <a:srgbClr val="FF0000"/>
                </a:solidFill>
              </a:rPr>
              <a:t>Identify and explain </a:t>
            </a:r>
            <a:r>
              <a:rPr lang="en-US" sz="2100" b="1" dirty="0" smtClean="0">
                <a:solidFill>
                  <a:srgbClr val="FF0000"/>
                </a:solidFill>
              </a:rPr>
              <a:t>two </a:t>
            </a:r>
            <a:r>
              <a:rPr lang="en-US" sz="2100" dirty="0" smtClean="0">
                <a:solidFill>
                  <a:srgbClr val="FF0000"/>
                </a:solidFill>
              </a:rPr>
              <a:t>benefits of </a:t>
            </a:r>
            <a:r>
              <a:rPr lang="en-US" sz="2100" dirty="0" err="1" smtClean="0">
                <a:solidFill>
                  <a:srgbClr val="FF0000"/>
                </a:solidFill>
              </a:rPr>
              <a:t>globalisation</a:t>
            </a:r>
            <a:r>
              <a:rPr lang="en-US" sz="2100" dirty="0" smtClean="0">
                <a:solidFill>
                  <a:srgbClr val="FF0000"/>
                </a:solidFill>
              </a:rPr>
              <a:t> for Daub Ltd.	[6]</a:t>
            </a:r>
          </a:p>
          <a:p>
            <a:pPr marL="860425" indent="-396875">
              <a:spcAft>
                <a:spcPts val="600"/>
              </a:spcAft>
              <a:buClr>
                <a:srgbClr val="00B050"/>
              </a:buClr>
              <a:buFont typeface="+mj-lt"/>
              <a:buAutoNum type="alphaLcParenR"/>
              <a:tabLst>
                <a:tab pos="8405813" algn="r"/>
              </a:tabLst>
            </a:pPr>
            <a:r>
              <a:rPr lang="en-US" sz="2100" dirty="0" smtClean="0">
                <a:solidFill>
                  <a:srgbClr val="FF0000"/>
                </a:solidFill>
              </a:rPr>
              <a:t>Do you think Daub Ltd should build its next factory in Europe or in a low-cost country? Justify your answer.	[6]</a:t>
            </a:r>
          </a:p>
        </p:txBody>
      </p:sp>
      <p:sp>
        <p:nvSpPr>
          <p:cNvPr id="9" name="TextBox 8">
            <a:hlinkClick r:id="rId3" action="ppaction://hlinkfile"/>
          </p:cNvPr>
          <p:cNvSpPr txBox="1"/>
          <p:nvPr/>
        </p:nvSpPr>
        <p:spPr>
          <a:xfrm>
            <a:off x="304800" y="5943600"/>
            <a:ext cx="466794" cy="646331"/>
          </a:xfrm>
          <a:prstGeom prst="rect">
            <a:avLst/>
          </a:prstGeom>
          <a:noFill/>
        </p:spPr>
        <p:txBody>
          <a:bodyPr wrap="none" rtlCol="0">
            <a:spAutoFit/>
          </a:bodyPr>
          <a:lstStyle/>
          <a:p>
            <a:r>
              <a:rPr lang="en-US" sz="3600" b="1" dirty="0" smtClean="0">
                <a:solidFill>
                  <a:srgbClr val="C00000"/>
                </a:solidFill>
              </a:rPr>
              <a:t>?</a:t>
            </a:r>
            <a:endParaRPr lang="en-GB" sz="1600" b="1" dirty="0">
              <a:solidFill>
                <a:srgbClr val="C00000"/>
              </a:solidFill>
            </a:endParaRPr>
          </a:p>
        </p:txBody>
      </p:sp>
    </p:spTree>
    <p:extLst>
      <p:ext uri="{BB962C8B-B14F-4D97-AF65-F5344CB8AC3E}">
        <p14:creationId xmlns:p14="http://schemas.microsoft.com/office/powerpoint/2010/main" val="203958586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515151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348</a:t>
            </a:r>
            <a:endParaRPr lang="en-GB"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1900" dirty="0" smtClean="0"/>
              <a:t>6.3 – Government Economic Objectives: Exam-Style Questions – Paper 1</a:t>
            </a:r>
            <a:endParaRPr lang="en-GB" sz="1900" b="1" dirty="0" smtClean="0"/>
          </a:p>
        </p:txBody>
      </p:sp>
      <p:sp>
        <p:nvSpPr>
          <p:cNvPr id="8" name="Rectangle 7"/>
          <p:cNvSpPr/>
          <p:nvPr/>
        </p:nvSpPr>
        <p:spPr>
          <a:xfrm>
            <a:off x="304800" y="1165335"/>
            <a:ext cx="8563786" cy="5447645"/>
          </a:xfrm>
          <a:prstGeom prst="rect">
            <a:avLst/>
          </a:prstGeom>
        </p:spPr>
        <p:txBody>
          <a:bodyPr wrap="square">
            <a:spAutoFit/>
          </a:bodyPr>
          <a:lstStyle/>
          <a:p>
            <a:pPr marL="457200" indent="-457200">
              <a:spcAft>
                <a:spcPts val="600"/>
              </a:spcAft>
              <a:buClr>
                <a:srgbClr val="00B050"/>
              </a:buClr>
              <a:buFont typeface="+mj-lt"/>
              <a:buAutoNum type="arabicPeriod" startAt="2"/>
              <a:tabLst>
                <a:tab pos="8405813" algn="r"/>
              </a:tabLst>
            </a:pPr>
            <a:r>
              <a:rPr lang="en-US" sz="1900" dirty="0" smtClean="0">
                <a:solidFill>
                  <a:srgbClr val="FF0000"/>
                </a:solidFill>
              </a:rPr>
              <a:t>Cheetah is a successful business that makes shoes in Country B. It imports some of the leather and the machines it uses and exports 30% of its output. Recently the currency of Country B has fallen in value (depreciated). Cheetah’s managers are planning to open a second factory. This will be located in Country C which already has several shoe manufacturers. Country C has just agreed to stop using protectionism by removing trade barriers such as import tariffs. Many of its industries are inefficient.</a:t>
            </a:r>
          </a:p>
          <a:p>
            <a:pPr marL="860425" indent="-396875">
              <a:spcAft>
                <a:spcPts val="600"/>
              </a:spcAft>
              <a:buClr>
                <a:srgbClr val="00B050"/>
              </a:buClr>
              <a:buFont typeface="+mj-lt"/>
              <a:buAutoNum type="alphaLcParenR"/>
              <a:tabLst>
                <a:tab pos="8405813" algn="r"/>
              </a:tabLst>
            </a:pPr>
            <a:r>
              <a:rPr lang="en-US" sz="1900" dirty="0" smtClean="0">
                <a:solidFill>
                  <a:srgbClr val="FF0000"/>
                </a:solidFill>
              </a:rPr>
              <a:t>What is meant by ‘exchange rate’?	[2]</a:t>
            </a:r>
          </a:p>
          <a:p>
            <a:pPr marL="860425" indent="-396875">
              <a:spcAft>
                <a:spcPts val="600"/>
              </a:spcAft>
              <a:buClr>
                <a:srgbClr val="00B050"/>
              </a:buClr>
              <a:buFont typeface="+mj-lt"/>
              <a:buAutoNum type="alphaLcParenR"/>
              <a:tabLst>
                <a:tab pos="8405813" algn="r"/>
              </a:tabLst>
            </a:pPr>
            <a:r>
              <a:rPr lang="en-US" sz="1900" dirty="0" smtClean="0">
                <a:solidFill>
                  <a:srgbClr val="FF0000"/>
                </a:solidFill>
              </a:rPr>
              <a:t>What is meant by ‘exports’?	[2]</a:t>
            </a:r>
          </a:p>
          <a:p>
            <a:pPr marL="860425" indent="-396875">
              <a:spcAft>
                <a:spcPts val="600"/>
              </a:spcAft>
              <a:buClr>
                <a:srgbClr val="00B050"/>
              </a:buClr>
              <a:buFont typeface="+mj-lt"/>
              <a:buAutoNum type="alphaLcParenR"/>
              <a:tabLst>
                <a:tab pos="8405813" algn="r"/>
              </a:tabLst>
            </a:pPr>
            <a:r>
              <a:rPr lang="en-US" sz="1900" dirty="0" smtClean="0">
                <a:solidFill>
                  <a:srgbClr val="FF0000"/>
                </a:solidFill>
              </a:rPr>
              <a:t>Identify and explain </a:t>
            </a:r>
            <a:r>
              <a:rPr lang="en-US" sz="1900" b="1" dirty="0" smtClean="0">
                <a:solidFill>
                  <a:srgbClr val="FF0000"/>
                </a:solidFill>
              </a:rPr>
              <a:t>two </a:t>
            </a:r>
            <a:r>
              <a:rPr lang="en-US" sz="1900" dirty="0" smtClean="0">
                <a:solidFill>
                  <a:srgbClr val="FF0000"/>
                </a:solidFill>
              </a:rPr>
              <a:t>reasons why Cheetah is planning to become a multinational business.	[4]</a:t>
            </a:r>
          </a:p>
          <a:p>
            <a:pPr marL="860425" indent="-396875">
              <a:spcAft>
                <a:spcPts val="600"/>
              </a:spcAft>
              <a:buClr>
                <a:srgbClr val="00B050"/>
              </a:buClr>
              <a:buFont typeface="+mj-lt"/>
              <a:buAutoNum type="alphaLcParenR"/>
              <a:tabLst>
                <a:tab pos="8405813" algn="r"/>
              </a:tabLst>
            </a:pPr>
            <a:r>
              <a:rPr lang="en-US" sz="1900" dirty="0" smtClean="0">
                <a:solidFill>
                  <a:srgbClr val="FF0000"/>
                </a:solidFill>
              </a:rPr>
              <a:t>Identify and explain </a:t>
            </a:r>
            <a:r>
              <a:rPr lang="en-US" sz="1900" b="1" dirty="0" smtClean="0">
                <a:solidFill>
                  <a:srgbClr val="FF0000"/>
                </a:solidFill>
              </a:rPr>
              <a:t>two </a:t>
            </a:r>
            <a:r>
              <a:rPr lang="en-US" sz="1900" dirty="0" smtClean="0">
                <a:solidFill>
                  <a:srgbClr val="FF0000"/>
                </a:solidFill>
              </a:rPr>
              <a:t>effects on Cheetah of a depreciation of Country B’s currency.	[6]</a:t>
            </a:r>
          </a:p>
          <a:p>
            <a:pPr marL="860425" indent="-396875">
              <a:spcAft>
                <a:spcPts val="600"/>
              </a:spcAft>
              <a:buClr>
                <a:srgbClr val="00B050"/>
              </a:buClr>
              <a:buFont typeface="+mj-lt"/>
              <a:buAutoNum type="alphaLcParenR"/>
              <a:tabLst>
                <a:tab pos="8405813" algn="r"/>
              </a:tabLst>
            </a:pPr>
            <a:r>
              <a:rPr lang="en-US" sz="1900" dirty="0" smtClean="0">
                <a:solidFill>
                  <a:srgbClr val="FF0000"/>
                </a:solidFill>
              </a:rPr>
              <a:t>Do you think the government of Country C should encourage businesses such as Cheetah to start operations in its country? Justify your answer.	[6]</a:t>
            </a:r>
          </a:p>
        </p:txBody>
      </p:sp>
      <p:sp>
        <p:nvSpPr>
          <p:cNvPr id="7" name="TextBox 6">
            <a:hlinkClick r:id="rId3" action="ppaction://hlinkfile"/>
          </p:cNvPr>
          <p:cNvSpPr txBox="1"/>
          <p:nvPr/>
        </p:nvSpPr>
        <p:spPr>
          <a:xfrm>
            <a:off x="304800" y="5943600"/>
            <a:ext cx="466794" cy="646331"/>
          </a:xfrm>
          <a:prstGeom prst="rect">
            <a:avLst/>
          </a:prstGeom>
          <a:noFill/>
        </p:spPr>
        <p:txBody>
          <a:bodyPr wrap="none" rtlCol="0">
            <a:spAutoFit/>
          </a:bodyPr>
          <a:lstStyle/>
          <a:p>
            <a:r>
              <a:rPr lang="en-US" sz="3600" b="1" dirty="0" smtClean="0">
                <a:solidFill>
                  <a:srgbClr val="C00000"/>
                </a:solidFill>
              </a:rPr>
              <a:t>?</a:t>
            </a:r>
            <a:endParaRPr lang="en-GB" sz="1600" b="1" dirty="0">
              <a:solidFill>
                <a:srgbClr val="C00000"/>
              </a:solidFill>
            </a:endParaRPr>
          </a:p>
        </p:txBody>
      </p:sp>
    </p:spTree>
    <p:extLst>
      <p:ext uri="{BB962C8B-B14F-4D97-AF65-F5344CB8AC3E}">
        <p14:creationId xmlns:p14="http://schemas.microsoft.com/office/powerpoint/2010/main" val="203958586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p:txBody>
          <a:bodyPr>
            <a:normAutofit/>
          </a:bodyPr>
          <a:lstStyle/>
          <a:p>
            <a:r>
              <a:rPr lang="en-GB" sz="3600" b="1" dirty="0" smtClean="0"/>
              <a:t>Assignment Scenario</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
        <p:nvSpPr>
          <p:cNvPr id="5" name="Content Placeholder 1"/>
          <p:cNvSpPr>
            <a:spLocks noGrp="1"/>
          </p:cNvSpPr>
          <p:nvPr>
            <p:ph idx="4294967295"/>
          </p:nvPr>
        </p:nvSpPr>
        <p:spPr>
          <a:xfrm>
            <a:off x="179512" y="1086122"/>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r>
              <a:rPr lang="en-GB" sz="2130" dirty="0" smtClean="0">
                <a:latin typeface="Arial" panose="020B0604020202020204" pitchFamily="34" charset="0"/>
                <a:cs typeface="Arial" panose="020B0604020202020204" pitchFamily="34" charset="0"/>
              </a:rPr>
              <a:t>For this project you will need to select a company that produces or provides a range of products or services that employs at least 10 members of staff with a varied job range.</a:t>
            </a:r>
          </a:p>
          <a:p>
            <a:r>
              <a:rPr lang="en-GB" sz="2130" dirty="0" smtClean="0">
                <a:latin typeface="Arial" panose="020B0604020202020204" pitchFamily="34" charset="0"/>
                <a:cs typeface="Arial" panose="020B0604020202020204" pitchFamily="34" charset="0"/>
              </a:rPr>
              <a:t>Ideally this company should have a production, distribution and sales side to it so that the staff employed do different work tasks, share resources among departments and should have rivals.</a:t>
            </a:r>
          </a:p>
          <a:p>
            <a:r>
              <a:rPr lang="en-GB" sz="2130" dirty="0" smtClean="0">
                <a:latin typeface="Arial" panose="020B0604020202020204" pitchFamily="34" charset="0"/>
                <a:cs typeface="Arial" panose="020B0604020202020204" pitchFamily="34" charset="0"/>
              </a:rPr>
              <a:t>It can be within any industry, a shop that sells, a company that provides help and support packages, a delivery company, a restaurant or food shop but preferably not a franchise as this makes it difficult when it comes to rules and regulations that apply.</a:t>
            </a:r>
          </a:p>
          <a:p>
            <a:r>
              <a:rPr lang="en-GB" sz="2130" dirty="0" smtClean="0">
                <a:latin typeface="Arial" panose="020B0604020202020204" pitchFamily="34" charset="0"/>
                <a:cs typeface="Arial" panose="020B0604020202020204" pitchFamily="34" charset="0"/>
              </a:rPr>
              <a:t>You can make up the company as long as you use the above guidance to set the limits of what the company does and sells. If you choose a company, it should be one you are familiar with and can research things like ownership, grants, staffing issues and laws that apply.</a:t>
            </a: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2900" dirty="0" smtClean="0"/>
              <a:t>6.3 – </a:t>
            </a:r>
            <a:r>
              <a:rPr lang="en-US" sz="2900" dirty="0" smtClean="0"/>
              <a:t>End of Section Case Study – Paper 2 Style</a:t>
            </a:r>
            <a:endParaRPr lang="en-GB" sz="2900" b="1" dirty="0" smtClean="0"/>
          </a:p>
        </p:txBody>
      </p:sp>
      <p:sp>
        <p:nvSpPr>
          <p:cNvPr id="8" name="Rectangle 7"/>
          <p:cNvSpPr/>
          <p:nvPr/>
        </p:nvSpPr>
        <p:spPr>
          <a:xfrm>
            <a:off x="304800" y="1143000"/>
            <a:ext cx="5867400" cy="5416868"/>
          </a:xfrm>
          <a:prstGeom prst="rect">
            <a:avLst/>
          </a:prstGeom>
        </p:spPr>
        <p:txBody>
          <a:bodyPr wrap="square">
            <a:spAutoFit/>
          </a:bodyPr>
          <a:lstStyle/>
          <a:p>
            <a:pPr marL="285750" indent="-285750">
              <a:spcAft>
                <a:spcPts val="400"/>
              </a:spcAft>
              <a:buClr>
                <a:srgbClr val="00B050"/>
              </a:buClr>
            </a:pPr>
            <a:r>
              <a:rPr lang="en-GB" sz="1600" b="1" dirty="0" smtClean="0"/>
              <a:t>FirstElectricity</a:t>
            </a:r>
            <a:endParaRPr lang="en-GB" sz="1600" dirty="0" smtClean="0"/>
          </a:p>
          <a:p>
            <a:pPr marL="285750" indent="-285750">
              <a:spcAft>
                <a:spcPts val="400"/>
              </a:spcAft>
              <a:buClr>
                <a:srgbClr val="00B050"/>
              </a:buClr>
              <a:buFont typeface="Wingdings 3" panose="05040102010807070707" pitchFamily="18" charset="2"/>
              <a:buChar char=""/>
            </a:pPr>
            <a:r>
              <a:rPr lang="en-GB" sz="1600" dirty="0" smtClean="0"/>
              <a:t>FirstElectricity is a large company that generated electricity. The company has 10 power stations which use coal and 2 power stations which use water to generate electricity. The directors of FirstElectricity are considering building a new power station near Main City.</a:t>
            </a:r>
          </a:p>
          <a:p>
            <a:pPr marL="285750" indent="-285750">
              <a:spcAft>
                <a:spcPts val="400"/>
              </a:spcAft>
              <a:buClr>
                <a:srgbClr val="00B050"/>
              </a:buClr>
              <a:buFont typeface="Wingdings 3" panose="05040102010807070707" pitchFamily="18" charset="2"/>
              <a:buChar char=""/>
            </a:pPr>
            <a:r>
              <a:rPr lang="en-GB" sz="1600" dirty="0" smtClean="0"/>
              <a:t>Main City is the capital of Country Z. It has been growing rapidly over the last 5 years as new businesses have set up and existing businesses have expanded. The population of the city also has grown as people from surrounding towns and villages have moved into Main City in search of jobs. Wages of skilled workers have been rising but unemployment for unskilled workers is high. The supply of electricity has become a problem with more and more power cuts occurring.</a:t>
            </a:r>
          </a:p>
          <a:p>
            <a:pPr marL="285750" indent="-285750">
              <a:spcAft>
                <a:spcPts val="400"/>
              </a:spcAft>
              <a:buClr>
                <a:srgbClr val="00B050"/>
              </a:buClr>
              <a:buFont typeface="Wingdings 3" panose="05040102010807070707" pitchFamily="18" charset="2"/>
              <a:buChar char=""/>
            </a:pPr>
            <a:r>
              <a:rPr lang="en-GB" sz="1600" dirty="0" smtClean="0"/>
              <a:t>FirstElectricity is planning to build a dam across a wide river near the capital city if it gets permission from the Government. A dam blocks a river and creates a reservoir of water. Electricity is made as the water passes the dam. The new power station would provide all the electricity needed by Main City and would be very profitable.</a:t>
            </a:r>
          </a:p>
        </p:txBody>
      </p:sp>
      <p:sp>
        <p:nvSpPr>
          <p:cNvPr id="6" name="Round Same Side Corner Rectangle 5">
            <a:hlinkClick r:id="" action="ppaction://noaction"/>
          </p:cNvPr>
          <p:cNvSpPr/>
          <p:nvPr/>
        </p:nvSpPr>
        <p:spPr>
          <a:xfrm>
            <a:off x="5169038"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349</a:t>
            </a:r>
            <a:endParaRPr lang="en-GB" sz="1200" b="1" dirty="0">
              <a:latin typeface="Arial" panose="020B0604020202020204" pitchFamily="34" charset="0"/>
              <a:cs typeface="Arial" panose="020B0604020202020204" pitchFamily="34" charset="0"/>
            </a:endParaRPr>
          </a:p>
        </p:txBody>
      </p:sp>
      <p:pic>
        <p:nvPicPr>
          <p:cNvPr id="128002" name="Picture 2" descr="http://www.pgfreepress.com/wp-content/uploads/2014/05/site-c-diagram-10.jpg"/>
          <p:cNvPicPr>
            <a:picLocks noChangeAspect="1" noChangeArrowheads="1"/>
          </p:cNvPicPr>
          <p:nvPr/>
        </p:nvPicPr>
        <p:blipFill>
          <a:blip r:embed="rId3" cstate="print"/>
          <a:srcRect/>
          <a:stretch>
            <a:fillRect/>
          </a:stretch>
        </p:blipFill>
        <p:spPr bwMode="auto">
          <a:xfrm>
            <a:off x="6096000" y="1142999"/>
            <a:ext cx="2724149" cy="145485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128004" name="Picture 4" descr="http://b86a38.medialib.glogster.com/media/4d1b1219be9c5a8674c4b8348356a37e640d4ebb3360df2ce900e7cd7c4388a7/hydroelectric-dam-process.jpg"/>
          <p:cNvPicPr>
            <a:picLocks noChangeAspect="1" noChangeArrowheads="1"/>
          </p:cNvPicPr>
          <p:nvPr/>
        </p:nvPicPr>
        <p:blipFill>
          <a:blip r:embed="rId4" cstate="print"/>
          <a:srcRect/>
          <a:stretch>
            <a:fillRect/>
          </a:stretch>
        </p:blipFill>
        <p:spPr bwMode="auto">
          <a:xfrm>
            <a:off x="6096000" y="3048000"/>
            <a:ext cx="2743200" cy="1497724"/>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128006" name="Picture 6" descr="http://www.eurasianet.org/sites/default/files/imagecache/galleria_fullscreen/012715_0.jpg"/>
          <p:cNvPicPr>
            <a:picLocks noChangeAspect="1" noChangeArrowheads="1"/>
          </p:cNvPicPr>
          <p:nvPr/>
        </p:nvPicPr>
        <p:blipFill>
          <a:blip r:embed="rId5" cstate="print"/>
          <a:srcRect/>
          <a:stretch>
            <a:fillRect/>
          </a:stretch>
        </p:blipFill>
        <p:spPr bwMode="auto">
          <a:xfrm>
            <a:off x="6096000" y="4724400"/>
            <a:ext cx="2686051" cy="1790701"/>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
        <p:nvSpPr>
          <p:cNvPr id="9" name="TextBox 8"/>
          <p:cNvSpPr txBox="1"/>
          <p:nvPr/>
        </p:nvSpPr>
        <p:spPr>
          <a:xfrm>
            <a:off x="6248400" y="2667000"/>
            <a:ext cx="2428870" cy="369332"/>
          </a:xfrm>
          <a:prstGeom prst="rect">
            <a:avLst/>
          </a:prstGeom>
          <a:noFill/>
        </p:spPr>
        <p:txBody>
          <a:bodyPr wrap="none" rtlCol="0">
            <a:spAutoFit/>
          </a:bodyPr>
          <a:lstStyle/>
          <a:p>
            <a:r>
              <a:rPr lang="en-US" dirty="0" smtClean="0"/>
              <a:t>Map of proposed dam</a:t>
            </a:r>
            <a:endParaRPr lang="en-US" dirty="0"/>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199" y="76200"/>
            <a:ext cx="8348134" cy="517658"/>
          </a:xfrm>
        </p:spPr>
        <p:txBody>
          <a:bodyPr>
            <a:noAutofit/>
          </a:bodyPr>
          <a:lstStyle/>
          <a:p>
            <a:r>
              <a:rPr lang="en-GB" sz="2900" dirty="0" smtClean="0"/>
              <a:t>6.3 – </a:t>
            </a:r>
            <a:r>
              <a:rPr lang="en-US" sz="2900" dirty="0" smtClean="0"/>
              <a:t>End of Section Case Study – Paper 2 Style</a:t>
            </a:r>
            <a:endParaRPr lang="en-GB" sz="2900" b="1" dirty="0" smtClean="0"/>
          </a:p>
        </p:txBody>
      </p:sp>
      <p:sp>
        <p:nvSpPr>
          <p:cNvPr id="8" name="Rectangle 7"/>
          <p:cNvSpPr/>
          <p:nvPr/>
        </p:nvSpPr>
        <p:spPr>
          <a:xfrm>
            <a:off x="304800" y="1143000"/>
            <a:ext cx="8534400" cy="4975721"/>
          </a:xfrm>
          <a:prstGeom prst="rect">
            <a:avLst/>
          </a:prstGeom>
        </p:spPr>
        <p:txBody>
          <a:bodyPr wrap="square">
            <a:spAutoFit/>
          </a:bodyPr>
          <a:lstStyle/>
          <a:p>
            <a:pPr marL="285750" indent="-285750">
              <a:spcAft>
                <a:spcPts val="400"/>
              </a:spcAft>
              <a:buClr>
                <a:srgbClr val="00B050"/>
              </a:buClr>
            </a:pPr>
            <a:r>
              <a:rPr lang="en-GB" sz="2000" b="1" dirty="0" smtClean="0"/>
              <a:t>Appendix 2</a:t>
            </a:r>
            <a:endParaRPr lang="en-GB" sz="2000" dirty="0" smtClean="0"/>
          </a:p>
          <a:p>
            <a:pPr marL="285750" indent="-285750">
              <a:spcAft>
                <a:spcPts val="400"/>
              </a:spcAft>
              <a:buClr>
                <a:srgbClr val="00B050"/>
              </a:buClr>
              <a:buFont typeface="Wingdings 3" panose="05040102010807070707" pitchFamily="18" charset="2"/>
              <a:buChar char=""/>
            </a:pPr>
            <a:r>
              <a:rPr lang="en-GB" sz="2000" dirty="0" smtClean="0"/>
              <a:t>Extract from main City News, 8</a:t>
            </a:r>
            <a:r>
              <a:rPr lang="en-GB" sz="2000" baseline="30000" dirty="0" smtClean="0"/>
              <a:t>th</a:t>
            </a:r>
            <a:r>
              <a:rPr lang="en-GB" sz="2000" dirty="0" smtClean="0"/>
              <a:t> October 2015</a:t>
            </a:r>
          </a:p>
          <a:p>
            <a:pPr marL="285750" indent="-285750">
              <a:spcAft>
                <a:spcPts val="400"/>
              </a:spcAft>
              <a:buClr>
                <a:srgbClr val="00B050"/>
              </a:buClr>
              <a:buFont typeface="Wingdings 3" panose="05040102010807070707" pitchFamily="18" charset="2"/>
              <a:buChar char=""/>
            </a:pPr>
            <a:r>
              <a:rPr lang="en-GB" sz="2400" b="1" i="1" dirty="0" smtClean="0"/>
              <a:t>Will we benefit form the new power station</a:t>
            </a:r>
          </a:p>
          <a:p>
            <a:pPr marL="285750" indent="-285750">
              <a:spcAft>
                <a:spcPts val="400"/>
              </a:spcAft>
              <a:buClr>
                <a:srgbClr val="00B050"/>
              </a:buClr>
              <a:buFont typeface="Wingdings 3" panose="05040102010807070707" pitchFamily="18" charset="2"/>
              <a:buChar char=""/>
            </a:pPr>
            <a:r>
              <a:rPr lang="en-GB" sz="2000" dirty="0" smtClean="0"/>
              <a:t>Environmental groups have been protecting at FirstElectricity  plans to build a dam over the country’s wide river. If the dam is not built then the Government claims there will be more power cuts. Businesses may lose a lot of output and profit if they cannot manufacture products. Environmental groups claim the dam will destroy thousands of acres of excellent agricultural land and food supplies will be reduced. Food imports will increase and this will have a negative impact on Country Z’s exchange rate.</a:t>
            </a:r>
          </a:p>
          <a:p>
            <a:pPr marL="285750" indent="-285750">
              <a:spcAft>
                <a:spcPts val="400"/>
              </a:spcAft>
              <a:buClr>
                <a:srgbClr val="00B050"/>
              </a:buClr>
              <a:buFont typeface="Wingdings 3" panose="05040102010807070707" pitchFamily="18" charset="2"/>
              <a:buChar char=""/>
            </a:pPr>
            <a:r>
              <a:rPr lang="en-GB" sz="2000" dirty="0" smtClean="0"/>
              <a:t>Many people will be forced to leave their homes and move to another area. A Government spokesperson said the future growth of the country could be reduced if the dam is not built. Multinational companies may be put off locating in Country Z if the power station is not built.</a:t>
            </a:r>
          </a:p>
        </p:txBody>
      </p:sp>
      <p:sp>
        <p:nvSpPr>
          <p:cNvPr id="6" name="Round Same Side Corner Rectangle 5">
            <a:hlinkClick r:id="" action="ppaction://noaction"/>
          </p:cNvPr>
          <p:cNvSpPr/>
          <p:nvPr/>
        </p:nvSpPr>
        <p:spPr>
          <a:xfrm>
            <a:off x="5181600" y="695546"/>
            <a:ext cx="85076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350</a:t>
            </a:r>
            <a:endParaRPr lang="en-GB"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5181600"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350</a:t>
            </a:r>
            <a:endParaRPr lang="en-GB"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800" dirty="0" smtClean="0"/>
              <a:t>6.3 – </a:t>
            </a:r>
            <a:r>
              <a:rPr lang="en-US" sz="2800" dirty="0" smtClean="0"/>
              <a:t>End of Section Case Study – Paper 2 Style</a:t>
            </a:r>
            <a:endParaRPr lang="en-GB" sz="2400" b="1" dirty="0" smtClean="0"/>
          </a:p>
        </p:txBody>
      </p:sp>
      <p:sp>
        <p:nvSpPr>
          <p:cNvPr id="8" name="Rectangle 7"/>
          <p:cNvSpPr/>
          <p:nvPr/>
        </p:nvSpPr>
        <p:spPr>
          <a:xfrm>
            <a:off x="304800" y="1165335"/>
            <a:ext cx="8563786" cy="5247590"/>
          </a:xfrm>
          <a:prstGeom prst="rect">
            <a:avLst/>
          </a:prstGeom>
        </p:spPr>
        <p:txBody>
          <a:bodyPr wrap="square">
            <a:spAutoFit/>
          </a:bodyPr>
          <a:lstStyle/>
          <a:p>
            <a:pPr marL="457200" indent="-457200">
              <a:spcAft>
                <a:spcPts val="600"/>
              </a:spcAft>
              <a:buClr>
                <a:srgbClr val="00B050"/>
              </a:buClr>
              <a:buFont typeface="+mj-lt"/>
              <a:buAutoNum type="arabicPeriod"/>
              <a:tabLst>
                <a:tab pos="8405813" algn="r"/>
              </a:tabLst>
            </a:pPr>
            <a:r>
              <a:rPr lang="en-US" sz="1500" dirty="0" smtClean="0">
                <a:solidFill>
                  <a:srgbClr val="FF0000"/>
                </a:solidFill>
              </a:rPr>
              <a:t>a) Identify and explain </a:t>
            </a:r>
            <a:r>
              <a:rPr lang="en-US" sz="1500" b="1" dirty="0" smtClean="0">
                <a:solidFill>
                  <a:srgbClr val="FF0000"/>
                </a:solidFill>
              </a:rPr>
              <a:t>two</a:t>
            </a:r>
            <a:r>
              <a:rPr lang="en-US" sz="1500" dirty="0" smtClean="0">
                <a:solidFill>
                  <a:srgbClr val="FF0000"/>
                </a:solidFill>
              </a:rPr>
              <a:t> external costs and </a:t>
            </a:r>
            <a:r>
              <a:rPr lang="en-US" sz="1500" b="1" dirty="0" smtClean="0">
                <a:solidFill>
                  <a:srgbClr val="FF0000"/>
                </a:solidFill>
              </a:rPr>
              <a:t>two</a:t>
            </a:r>
            <a:r>
              <a:rPr lang="en-US" sz="1500" dirty="0" smtClean="0">
                <a:solidFill>
                  <a:srgbClr val="FF0000"/>
                </a:solidFill>
              </a:rPr>
              <a:t> external benefits of building the dam.	[8]</a:t>
            </a:r>
            <a:br>
              <a:rPr lang="en-US" sz="1500" dirty="0" smtClean="0">
                <a:solidFill>
                  <a:srgbClr val="FF0000"/>
                </a:solidFill>
              </a:rPr>
            </a:br>
            <a:r>
              <a:rPr lang="en-US" sz="1500" dirty="0" smtClean="0">
                <a:solidFill>
                  <a:srgbClr val="FF0000"/>
                </a:solidFill>
              </a:rPr>
              <a:t>b) Do you think the Government should encourage the location of a multinational company in Country Z? Justify your answer.	[12]</a:t>
            </a:r>
          </a:p>
          <a:p>
            <a:pPr marL="457200" indent="-457200">
              <a:spcAft>
                <a:spcPts val="600"/>
              </a:spcAft>
              <a:buClr>
                <a:srgbClr val="00B050"/>
              </a:buClr>
              <a:buFont typeface="+mj-lt"/>
              <a:buAutoNum type="arabicPeriod"/>
              <a:tabLst>
                <a:tab pos="8405813" algn="r"/>
              </a:tabLst>
            </a:pPr>
            <a:r>
              <a:rPr lang="en-US" sz="1500" dirty="0" smtClean="0">
                <a:solidFill>
                  <a:srgbClr val="FF0000"/>
                </a:solidFill>
              </a:rPr>
              <a:t>a) Identify and explain </a:t>
            </a:r>
            <a:r>
              <a:rPr lang="en-US" sz="1500" b="1" dirty="0" smtClean="0">
                <a:solidFill>
                  <a:srgbClr val="FF0000"/>
                </a:solidFill>
              </a:rPr>
              <a:t>two </a:t>
            </a:r>
            <a:r>
              <a:rPr lang="en-US" sz="1500" dirty="0" smtClean="0">
                <a:solidFill>
                  <a:srgbClr val="FF0000"/>
                </a:solidFill>
              </a:rPr>
              <a:t>effects on a business in Country Z if its exchange rate rises (appreciates)	 [8]</a:t>
            </a:r>
            <a:br>
              <a:rPr lang="en-US" sz="1500" dirty="0" smtClean="0">
                <a:solidFill>
                  <a:srgbClr val="FF0000"/>
                </a:solidFill>
              </a:rPr>
            </a:br>
            <a:r>
              <a:rPr lang="en-US" sz="1500" dirty="0" smtClean="0">
                <a:solidFill>
                  <a:srgbClr val="FF0000"/>
                </a:solidFill>
              </a:rPr>
              <a:t>b) </a:t>
            </a:r>
            <a:r>
              <a:rPr lang="en-US" sz="1500" dirty="0" err="1" smtClean="0">
                <a:solidFill>
                  <a:srgbClr val="FF0000"/>
                </a:solidFill>
              </a:rPr>
              <a:t>FirstElectricity</a:t>
            </a:r>
            <a:r>
              <a:rPr lang="en-US" sz="1500" dirty="0" smtClean="0">
                <a:solidFill>
                  <a:srgbClr val="FF0000"/>
                </a:solidFill>
              </a:rPr>
              <a:t> is considering offering bribes to government employees to get permission to build the dam. Is this right? Justify your answer.	[12]</a:t>
            </a:r>
          </a:p>
          <a:p>
            <a:pPr marL="457200" indent="-457200">
              <a:spcAft>
                <a:spcPts val="600"/>
              </a:spcAft>
              <a:buClr>
                <a:srgbClr val="00B050"/>
              </a:buClr>
              <a:tabLst>
                <a:tab pos="8405813" algn="r"/>
              </a:tabLst>
            </a:pPr>
            <a:r>
              <a:rPr lang="en-US" sz="1500" b="1" dirty="0" smtClean="0"/>
              <a:t>Optional Questions</a:t>
            </a:r>
          </a:p>
          <a:p>
            <a:pPr marL="457200" indent="-457200">
              <a:spcAft>
                <a:spcPts val="600"/>
              </a:spcAft>
              <a:buClr>
                <a:srgbClr val="00B050"/>
              </a:buClr>
              <a:buFont typeface="+mj-lt"/>
              <a:buAutoNum type="arabicPeriod" startAt="3"/>
              <a:tabLst>
                <a:tab pos="8405813" algn="r"/>
              </a:tabLst>
            </a:pPr>
            <a:r>
              <a:rPr lang="en-US" sz="1500" dirty="0" smtClean="0">
                <a:solidFill>
                  <a:srgbClr val="FF0000"/>
                </a:solidFill>
              </a:rPr>
              <a:t>a) </a:t>
            </a:r>
            <a:r>
              <a:rPr lang="en-US" sz="1500" dirty="0" err="1" smtClean="0">
                <a:solidFill>
                  <a:srgbClr val="FF0000"/>
                </a:solidFill>
              </a:rPr>
              <a:t>FirstElectricity</a:t>
            </a:r>
            <a:r>
              <a:rPr lang="en-US" sz="1500" dirty="0" smtClean="0">
                <a:solidFill>
                  <a:srgbClr val="FF0000"/>
                </a:solidFill>
              </a:rPr>
              <a:t> will need to recruit construction workers to build the dam. Outline four stages of the recruitment process </a:t>
            </a:r>
            <a:r>
              <a:rPr lang="en-US" sz="1500" dirty="0" err="1" smtClean="0">
                <a:solidFill>
                  <a:srgbClr val="FF0000"/>
                </a:solidFill>
              </a:rPr>
              <a:t>FirstElectricity</a:t>
            </a:r>
            <a:r>
              <a:rPr lang="en-US" sz="1500" dirty="0" smtClean="0">
                <a:solidFill>
                  <a:srgbClr val="FF0000"/>
                </a:solidFill>
              </a:rPr>
              <a:t> will need to follow to employ these workers. 	[8]</a:t>
            </a:r>
            <a:br>
              <a:rPr lang="en-US" sz="1500" dirty="0" smtClean="0">
                <a:solidFill>
                  <a:srgbClr val="FF0000"/>
                </a:solidFill>
              </a:rPr>
            </a:br>
            <a:r>
              <a:rPr lang="en-US" sz="1500" dirty="0" smtClean="0">
                <a:solidFill>
                  <a:srgbClr val="FF0000"/>
                </a:solidFill>
              </a:rPr>
              <a:t>b) Using all of the information available to you from the case study, consider the advantages and disadvantages of building the dam. Recommend whether the dam will be beneficial to Country Z.	[12]</a:t>
            </a:r>
          </a:p>
          <a:p>
            <a:pPr marL="457200" indent="-457200">
              <a:spcAft>
                <a:spcPts val="600"/>
              </a:spcAft>
              <a:buClr>
                <a:srgbClr val="00B050"/>
              </a:buClr>
              <a:buFont typeface="+mj-lt"/>
              <a:buAutoNum type="arabicPeriod" startAt="3"/>
              <a:tabLst>
                <a:tab pos="8405813" algn="r"/>
              </a:tabLst>
            </a:pPr>
            <a:r>
              <a:rPr lang="en-US" sz="1500" dirty="0" smtClean="0">
                <a:solidFill>
                  <a:srgbClr val="FF0000"/>
                </a:solidFill>
              </a:rPr>
              <a:t>(a) Identify </a:t>
            </a:r>
            <a:r>
              <a:rPr lang="en-US" sz="1500" b="1" dirty="0" smtClean="0">
                <a:solidFill>
                  <a:srgbClr val="FF0000"/>
                </a:solidFill>
              </a:rPr>
              <a:t>four</a:t>
            </a:r>
            <a:r>
              <a:rPr lang="en-US" sz="1500" dirty="0" smtClean="0">
                <a:solidFill>
                  <a:srgbClr val="FF0000"/>
                </a:solidFill>
              </a:rPr>
              <a:t> stakeholder groups affected by the building of the dam. For each of the stakeholder groups identified in (</a:t>
            </a:r>
            <a:r>
              <a:rPr lang="en-US" sz="1500" dirty="0" err="1" smtClean="0">
                <a:solidFill>
                  <a:srgbClr val="FF0000"/>
                </a:solidFill>
              </a:rPr>
              <a:t>i</a:t>
            </a:r>
            <a:r>
              <a:rPr lang="en-US" sz="1500" dirty="0" smtClean="0">
                <a:solidFill>
                  <a:srgbClr val="FF0000"/>
                </a:solidFill>
              </a:rPr>
              <a:t>), explain how they would be affected by the building of the dam.	[4]</a:t>
            </a:r>
            <a:br>
              <a:rPr lang="en-US" sz="1500" dirty="0" smtClean="0">
                <a:solidFill>
                  <a:srgbClr val="FF0000"/>
                </a:solidFill>
              </a:rPr>
            </a:br>
            <a:r>
              <a:rPr lang="en-US" sz="1500" dirty="0" smtClean="0">
                <a:solidFill>
                  <a:srgbClr val="FF0000"/>
                </a:solidFill>
              </a:rPr>
              <a:t>(b) </a:t>
            </a:r>
            <a:r>
              <a:rPr lang="en-US" sz="1500" dirty="0" err="1" smtClean="0">
                <a:solidFill>
                  <a:srgbClr val="FF0000"/>
                </a:solidFill>
              </a:rPr>
              <a:t>FirstElectricity</a:t>
            </a:r>
            <a:r>
              <a:rPr lang="en-US" sz="1500" dirty="0" smtClean="0">
                <a:solidFill>
                  <a:srgbClr val="FF0000"/>
                </a:solidFill>
              </a:rPr>
              <a:t> plan to use the reservoir  behind the dam to provide either the hire of rowing boats or swimming facilities for the people of Main City. Consider the advantages and disadvantages of primary research and secondary research to find out which activity will be the most popular. Recommend which research method they should use. Justify your choice.	[12]</a:t>
            </a:r>
          </a:p>
        </p:txBody>
      </p:sp>
      <p:sp>
        <p:nvSpPr>
          <p:cNvPr id="7" name="TextBox 6">
            <a:hlinkClick r:id="rId3" action="ppaction://hlinkfile"/>
          </p:cNvPr>
          <p:cNvSpPr txBox="1"/>
          <p:nvPr/>
        </p:nvSpPr>
        <p:spPr>
          <a:xfrm>
            <a:off x="304800" y="5943600"/>
            <a:ext cx="466794" cy="646331"/>
          </a:xfrm>
          <a:prstGeom prst="rect">
            <a:avLst/>
          </a:prstGeom>
          <a:noFill/>
        </p:spPr>
        <p:txBody>
          <a:bodyPr wrap="none" rtlCol="0">
            <a:spAutoFit/>
          </a:bodyPr>
          <a:lstStyle/>
          <a:p>
            <a:r>
              <a:rPr lang="en-US" sz="3600" b="1" dirty="0" smtClean="0">
                <a:solidFill>
                  <a:srgbClr val="C00000"/>
                </a:solidFill>
              </a:rPr>
              <a:t>?</a:t>
            </a:r>
            <a:endParaRPr lang="en-GB" sz="1600" b="1" dirty="0">
              <a:solidFill>
                <a:srgbClr val="C00000"/>
              </a:solidFill>
            </a:endParaRPr>
          </a:p>
        </p:txBody>
      </p:sp>
    </p:spTree>
    <p:extLst>
      <p:ext uri="{BB962C8B-B14F-4D97-AF65-F5344CB8AC3E}">
        <p14:creationId xmlns:p14="http://schemas.microsoft.com/office/powerpoint/2010/main" val="203958586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The </a:t>
            </a:r>
            <a:r>
              <a:rPr lang="en-US" sz="1400" dirty="0">
                <a:latin typeface="Arial" panose="020B0604020202020204" pitchFamily="34" charset="0"/>
                <a:cs typeface="Arial" panose="020B0604020202020204" pitchFamily="34" charset="0"/>
              </a:rPr>
              <a:t>four assessment objectives in Cambridge IGCSE Business Studies are: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AO1</a:t>
            </a:r>
            <a:r>
              <a:rPr lang="en-US" sz="1400" dirty="0">
                <a:latin typeface="Arial" panose="020B0604020202020204" pitchFamily="34" charset="0"/>
                <a:cs typeface="Arial" panose="020B0604020202020204" pitchFamily="34" charset="0"/>
              </a:rPr>
              <a:t>: Knowledge and understanding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AO2</a:t>
            </a:r>
            <a:r>
              <a:rPr lang="en-US" sz="1400" dirty="0">
                <a:latin typeface="Arial" panose="020B0604020202020204" pitchFamily="34" charset="0"/>
                <a:cs typeface="Arial" panose="020B0604020202020204" pitchFamily="34" charset="0"/>
              </a:rPr>
              <a:t>: Application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AO3</a:t>
            </a:r>
            <a:r>
              <a:rPr lang="en-US" sz="1400" dirty="0">
                <a:latin typeface="Arial" panose="020B0604020202020204" pitchFamily="34" charset="0"/>
                <a:cs typeface="Arial" panose="020B0604020202020204" pitchFamily="34" charset="0"/>
              </a:rPr>
              <a:t>: Analysis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AO4</a:t>
            </a:r>
            <a:r>
              <a:rPr lang="en-US" sz="1400" dirty="0">
                <a:latin typeface="Arial" panose="020B0604020202020204" pitchFamily="34" charset="0"/>
                <a:cs typeface="Arial" panose="020B0604020202020204" pitchFamily="34" charset="0"/>
              </a:rPr>
              <a:t>: Evaluation</a:t>
            </a:r>
          </a:p>
          <a:p>
            <a:pPr marL="228600" indent="-228600"/>
            <a:r>
              <a:rPr lang="en-US" sz="1400" b="1" dirty="0">
                <a:latin typeface="Arial" panose="020B0604020202020204" pitchFamily="34" charset="0"/>
                <a:cs typeface="Arial" panose="020B0604020202020204" pitchFamily="34" charset="0"/>
              </a:rPr>
              <a:t>AO1</a:t>
            </a:r>
            <a:r>
              <a:rPr lang="en-US" sz="1400" dirty="0">
                <a:latin typeface="Arial" panose="020B0604020202020204" pitchFamily="34" charset="0"/>
                <a:cs typeface="Arial" panose="020B0604020202020204" pitchFamily="34" charset="0"/>
              </a:rPr>
              <a:t>: Knowledge and understanding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demonstrate </a:t>
            </a:r>
            <a:r>
              <a:rPr lang="en-US" sz="1400" dirty="0">
                <a:latin typeface="Arial" panose="020B0604020202020204" pitchFamily="34" charset="0"/>
                <a:cs typeface="Arial" panose="020B0604020202020204" pitchFamily="34" charset="0"/>
              </a:rPr>
              <a:t>knowledge and understanding of facts, terms, concepts, conventions, theories and techniques commonly applied to or used as part of business </a:t>
            </a:r>
            <a:r>
              <a:rPr lang="en-US" sz="1400" dirty="0" err="1">
                <a:latin typeface="Arial" panose="020B0604020202020204" pitchFamily="34" charset="0"/>
                <a:cs typeface="Arial" panose="020B0604020202020204" pitchFamily="34" charset="0"/>
              </a:rPr>
              <a:t>behaviour</a:t>
            </a:r>
            <a:r>
              <a:rPr lang="en-US" sz="1400" dirty="0">
                <a:latin typeface="Arial" panose="020B0604020202020204" pitchFamily="34" charset="0"/>
                <a:cs typeface="Arial" panose="020B0604020202020204" pitchFamily="34" charset="0"/>
              </a:rPr>
              <a:t>.</a:t>
            </a:r>
          </a:p>
          <a:p>
            <a:pPr marL="228600" indent="-228600"/>
            <a:r>
              <a:rPr lang="en-US" sz="1400" b="1" dirty="0">
                <a:latin typeface="Arial" panose="020B0604020202020204" pitchFamily="34" charset="0"/>
                <a:cs typeface="Arial" panose="020B0604020202020204" pitchFamily="34" charset="0"/>
              </a:rPr>
              <a:t>AO2</a:t>
            </a:r>
            <a:r>
              <a:rPr lang="en-US" sz="1400" dirty="0">
                <a:latin typeface="Arial" panose="020B0604020202020204" pitchFamily="34" charset="0"/>
                <a:cs typeface="Arial" panose="020B0604020202020204" pitchFamily="34" charset="0"/>
              </a:rPr>
              <a:t>: Application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apply </a:t>
            </a:r>
            <a:r>
              <a:rPr lang="en-US" sz="1400" dirty="0">
                <a:latin typeface="Arial" panose="020B0604020202020204" pitchFamily="34" charset="0"/>
                <a:cs typeface="Arial" panose="020B0604020202020204" pitchFamily="34" charset="0"/>
              </a:rPr>
              <a:t>their knowledge and understanding of facts, terms, concepts, conventions, theories and techniques.</a:t>
            </a:r>
          </a:p>
          <a:p>
            <a:pPr marL="228600" indent="-228600"/>
            <a:r>
              <a:rPr lang="en-US" sz="1400" b="1" dirty="0">
                <a:latin typeface="Arial" panose="020B0604020202020204" pitchFamily="34" charset="0"/>
                <a:cs typeface="Arial" panose="020B0604020202020204" pitchFamily="34" charset="0"/>
              </a:rPr>
              <a:t>AO3</a:t>
            </a:r>
            <a:r>
              <a:rPr lang="en-US" sz="1400" dirty="0">
                <a:latin typeface="Arial" panose="020B0604020202020204" pitchFamily="34" charset="0"/>
                <a:cs typeface="Arial" panose="020B0604020202020204" pitchFamily="34" charset="0"/>
              </a:rPr>
              <a:t>: Analysis Candidates should be able </a:t>
            </a:r>
            <a:r>
              <a:rPr lang="en-US" sz="1400" dirty="0" smtClean="0">
                <a:latin typeface="Arial" panose="020B0604020202020204" pitchFamily="34" charset="0"/>
                <a:cs typeface="Arial" panose="020B0604020202020204" pitchFamily="34" charset="0"/>
              </a:rPr>
              <a:t>to:</a:t>
            </a:r>
          </a:p>
          <a:p>
            <a:pPr marL="457200" lvl="1"/>
            <a:r>
              <a:rPr lang="en-US" sz="1400" dirty="0" smtClean="0">
                <a:latin typeface="Arial" panose="020B0604020202020204" pitchFamily="34" charset="0"/>
                <a:cs typeface="Arial" panose="020B0604020202020204" pitchFamily="34" charset="0"/>
              </a:rPr>
              <a:t>distinguish </a:t>
            </a:r>
            <a:r>
              <a:rPr lang="en-US" sz="1400" dirty="0">
                <a:latin typeface="Arial" panose="020B0604020202020204" pitchFamily="34" charset="0"/>
                <a:cs typeface="Arial" panose="020B0604020202020204" pitchFamily="34" charset="0"/>
              </a:rPr>
              <a:t>between evidence and opinion in a business context </a:t>
            </a:r>
            <a:endParaRPr lang="en-US" sz="1400" dirty="0" smtClean="0">
              <a:latin typeface="Arial" panose="020B0604020202020204" pitchFamily="34" charset="0"/>
              <a:cs typeface="Arial" panose="020B0604020202020204" pitchFamily="34" charset="0"/>
            </a:endParaRPr>
          </a:p>
          <a:p>
            <a:pPr marL="457200" lvl="1"/>
            <a:r>
              <a:rPr lang="en-US" sz="1400" dirty="0" smtClean="0">
                <a:latin typeface="Arial" panose="020B0604020202020204" pitchFamily="34" charset="0"/>
                <a:cs typeface="Arial" panose="020B0604020202020204" pitchFamily="34" charset="0"/>
              </a:rPr>
              <a:t>order</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analyse</a:t>
            </a:r>
            <a:r>
              <a:rPr lang="en-US" sz="1400" dirty="0">
                <a:latin typeface="Arial" panose="020B0604020202020204" pitchFamily="34" charset="0"/>
                <a:cs typeface="Arial" panose="020B0604020202020204" pitchFamily="34" charset="0"/>
              </a:rPr>
              <a:t> and interpret information in narrative, numerical and graphical forms, using appropriate techniques.</a:t>
            </a:r>
          </a:p>
          <a:p>
            <a:pPr marL="228600" indent="-228600"/>
            <a:r>
              <a:rPr lang="en-US" sz="1400" b="1" dirty="0">
                <a:latin typeface="Arial" panose="020B0604020202020204" pitchFamily="34" charset="0"/>
                <a:cs typeface="Arial" panose="020B0604020202020204" pitchFamily="34" charset="0"/>
              </a:rPr>
              <a:t>AO4</a:t>
            </a:r>
            <a:r>
              <a:rPr lang="en-US" sz="1400" dirty="0">
                <a:latin typeface="Arial" panose="020B0604020202020204" pitchFamily="34" charset="0"/>
                <a:cs typeface="Arial" panose="020B0604020202020204" pitchFamily="34" charset="0"/>
              </a:rPr>
              <a:t>: Evaluation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present </a:t>
            </a:r>
            <a:r>
              <a:rPr lang="en-US" sz="1400" dirty="0">
                <a:latin typeface="Arial" panose="020B0604020202020204" pitchFamily="34" charset="0"/>
                <a:cs typeface="Arial" panose="020B0604020202020204" pitchFamily="34" charset="0"/>
              </a:rPr>
              <a:t>reasoned explanations, develop arguments, understand implications and draw </a:t>
            </a:r>
            <a:r>
              <a:rPr lang="en-US" sz="1400" dirty="0" smtClean="0">
                <a:latin typeface="Arial" panose="020B0604020202020204" pitchFamily="34" charset="0"/>
                <a:cs typeface="Arial" panose="020B0604020202020204" pitchFamily="34" charset="0"/>
              </a:rPr>
              <a:t>inferences</a:t>
            </a:r>
          </a:p>
          <a:p>
            <a:pPr marL="457200" lvl="1"/>
            <a:r>
              <a:rPr lang="en-US" sz="1400" dirty="0" smtClean="0">
                <a:latin typeface="Arial" panose="020B0604020202020204" pitchFamily="34" charset="0"/>
                <a:cs typeface="Arial" panose="020B0604020202020204" pitchFamily="34" charset="0"/>
              </a:rPr>
              <a:t>make </a:t>
            </a:r>
            <a:r>
              <a:rPr lang="en-US" sz="1400" dirty="0">
                <a:latin typeface="Arial" panose="020B0604020202020204" pitchFamily="34" charset="0"/>
                <a:cs typeface="Arial" panose="020B0604020202020204" pitchFamily="34" charset="0"/>
              </a:rPr>
              <a:t>judgements, recommendations and decisions.</a:t>
            </a:r>
            <a:endParaRPr lang="en-GB" sz="14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28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a:t>
            </a:r>
            <a:r>
              <a:rPr lang="en-US" sz="2800" dirty="0" err="1">
                <a:latin typeface="Arial" panose="020B0604020202020204" pitchFamily="34" charset="0"/>
                <a:cs typeface="Arial" panose="020B0604020202020204" pitchFamily="34" charset="0"/>
              </a:rPr>
              <a:t>summarised</a:t>
            </a:r>
            <a:r>
              <a:rPr lang="en-US" sz="2800" dirty="0">
                <a:latin typeface="Arial" panose="020B0604020202020204" pitchFamily="34" charset="0"/>
                <a:cs typeface="Arial" panose="020B0604020202020204" pitchFamily="34" charset="0"/>
              </a:rPr>
              <a:t> below.</a:t>
            </a:r>
            <a:endParaRPr lang="en-US" sz="28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graphicFrame>
        <p:nvGraphicFramePr>
          <p:cNvPr id="2" name="Table 1"/>
          <p:cNvGraphicFramePr>
            <a:graphicFrameLocks noGrp="1"/>
          </p:cNvGraphicFramePr>
          <p:nvPr>
            <p:extLst>
              <p:ext uri="{D42A27DB-BD31-4B8C-83A1-F6EECF244321}">
                <p14:modId xmlns:p14="http://schemas.microsoft.com/office/powerpoint/2010/main" val="2432038194"/>
              </p:ext>
            </p:extLst>
          </p:nvPr>
        </p:nvGraphicFramePr>
        <p:xfrm>
          <a:off x="323528" y="3068960"/>
          <a:ext cx="8400256" cy="2590800"/>
        </p:xfrm>
        <a:graphic>
          <a:graphicData uri="http://schemas.openxmlformats.org/drawingml/2006/table">
            <a:tbl>
              <a:tblPr firstRow="1" bandRow="1">
                <a:tableStyleId>{F5AB1C69-6EDB-4FF4-983F-18BD219EF322}</a:tableStyleId>
              </a:tblPr>
              <a:tblGrid>
                <a:gridCol w="3071664"/>
                <a:gridCol w="1584176"/>
                <a:gridCol w="1296144"/>
                <a:gridCol w="2448272"/>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Grade </a:t>
            </a:r>
            <a:r>
              <a:rPr lang="en-US" sz="1400" dirty="0">
                <a:latin typeface="Arial" panose="020B0604020202020204" pitchFamily="34" charset="0"/>
                <a:cs typeface="Arial" panose="020B0604020202020204" pitchFamily="34" charset="0"/>
              </a:rPr>
              <a:t>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400" b="1" dirty="0">
                <a:latin typeface="Arial" panose="020B0604020202020204" pitchFamily="34" charset="0"/>
                <a:cs typeface="Arial" panose="020B0604020202020204" pitchFamily="34" charset="0"/>
              </a:rPr>
              <a:t>A </a:t>
            </a:r>
            <a:r>
              <a:rPr lang="en-US" sz="1400" b="1" dirty="0" smtClean="0">
                <a:latin typeface="Arial" panose="020B0604020202020204" pitchFamily="34" charset="0"/>
                <a:cs typeface="Arial" panose="020B0604020202020204" pitchFamily="34" charset="0"/>
              </a:rPr>
              <a:t>Grade </a:t>
            </a:r>
            <a:r>
              <a:rPr lang="en-US" sz="1400" dirty="0" smtClean="0">
                <a:latin typeface="Arial" panose="020B0604020202020204" pitchFamily="34" charset="0"/>
                <a:cs typeface="Arial" panose="020B0604020202020204" pitchFamily="34" charset="0"/>
              </a:rPr>
              <a:t>- A </a:t>
            </a:r>
            <a:r>
              <a:rPr lang="en-US" sz="1400" dirty="0">
                <a:latin typeface="Arial" panose="020B0604020202020204" pitchFamily="34" charset="0"/>
                <a:cs typeface="Arial" panose="020B0604020202020204" pitchFamily="34" charset="0"/>
              </a:rPr>
              <a:t>candidate should demonstrate the </a:t>
            </a:r>
            <a:r>
              <a:rPr lang="en-US" sz="1400" dirty="0" smtClean="0">
                <a:latin typeface="Arial" panose="020B0604020202020204" pitchFamily="34" charset="0"/>
                <a:cs typeface="Arial" panose="020B0604020202020204" pitchFamily="34" charset="0"/>
              </a:rPr>
              <a:t>following:</a:t>
            </a:r>
          </a:p>
          <a:p>
            <a:pPr marL="228600" indent="-228600"/>
            <a:r>
              <a:rPr lang="en-US" sz="1400" b="1" dirty="0" smtClean="0">
                <a:latin typeface="Arial" panose="020B0604020202020204" pitchFamily="34" charset="0"/>
                <a:cs typeface="Arial" panose="020B0604020202020204" pitchFamily="34" charset="0"/>
              </a:rPr>
              <a:t>Knowledge </a:t>
            </a:r>
            <a:r>
              <a:rPr lang="en-US" sz="1400" b="1" dirty="0">
                <a:latin typeface="Arial" panose="020B0604020202020204" pitchFamily="34" charset="0"/>
                <a:cs typeface="Arial" panose="020B0604020202020204" pitchFamily="34" charset="0"/>
              </a:rPr>
              <a:t>and understanding </a:t>
            </a:r>
            <a:endParaRPr lang="en-US" sz="1400" b="1" dirty="0" smtClean="0">
              <a:latin typeface="Arial" panose="020B0604020202020204" pitchFamily="34" charset="0"/>
              <a:cs typeface="Arial" panose="020B0604020202020204" pitchFamily="34" charset="0"/>
            </a:endParaRP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identify detailed facts, conventions and techniques in relation to the content of the </a:t>
            </a:r>
            <a:r>
              <a:rPr lang="en-US" sz="1400" dirty="0" smtClean="0">
                <a:latin typeface="Arial" panose="020B0604020202020204" pitchFamily="34" charset="0"/>
                <a:cs typeface="Arial" panose="020B0604020202020204" pitchFamily="34" charset="0"/>
              </a:rPr>
              <a:t>syllabus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define the concepts and ideas of the syllabus.</a:t>
            </a:r>
          </a:p>
          <a:p>
            <a:pPr marL="228600" indent="-228600"/>
            <a:r>
              <a:rPr lang="en-US" sz="1400" b="1" dirty="0" smtClean="0">
                <a:latin typeface="Arial" panose="020B0604020202020204" pitchFamily="34" charset="0"/>
                <a:cs typeface="Arial" panose="020B0604020202020204" pitchFamily="34" charset="0"/>
              </a:rPr>
              <a:t>Application</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apply knowledge and understanding, using terms, concepts, theories and methods effectively to address business problems and </a:t>
            </a:r>
            <a:r>
              <a:rPr lang="en-US" sz="1400" dirty="0" smtClean="0">
                <a:latin typeface="Arial" panose="020B0604020202020204" pitchFamily="34" charset="0"/>
                <a:cs typeface="Arial" panose="020B0604020202020204" pitchFamily="34" charset="0"/>
              </a:rPr>
              <a:t>issues</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form conclusions from this information and to demonstrate these conclusions clearly and logically.</a:t>
            </a:r>
          </a:p>
          <a:p>
            <a:pPr marL="228600" indent="-228600"/>
            <a:r>
              <a:rPr lang="en-US" sz="1400" b="1" dirty="0" smtClean="0">
                <a:latin typeface="Arial" panose="020B0604020202020204" pitchFamily="34" charset="0"/>
                <a:cs typeface="Arial" panose="020B0604020202020204" pitchFamily="34" charset="0"/>
              </a:rPr>
              <a:t>Analysis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classify and comment on information presented in various </a:t>
            </a:r>
            <a:r>
              <a:rPr lang="en-US" sz="1400" dirty="0" smtClean="0">
                <a:latin typeface="Arial" panose="020B0604020202020204" pitchFamily="34" charset="0"/>
                <a:cs typeface="Arial" panose="020B0604020202020204" pitchFamily="34" charset="0"/>
              </a:rPr>
              <a:t>forms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distinguish between evidence and opinion.</a:t>
            </a:r>
          </a:p>
          <a:p>
            <a:pPr marL="228600" indent="-228600"/>
            <a:r>
              <a:rPr lang="en-US" sz="1400" b="1" dirty="0" smtClean="0">
                <a:latin typeface="Arial" panose="020B0604020202020204" pitchFamily="34" charset="0"/>
                <a:cs typeface="Arial" panose="020B0604020202020204" pitchFamily="34" charset="0"/>
              </a:rPr>
              <a:t>Evaluation</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make clear, reasoned judgements and communicate them in an accurate and logical manner.</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850" dirty="0">
                <a:latin typeface="Arial" panose="020B0604020202020204" pitchFamily="34" charset="0"/>
                <a:cs typeface="Arial" panose="020B0604020202020204" pitchFamily="34" charset="0"/>
              </a:rPr>
              <a:t>A </a:t>
            </a:r>
            <a:r>
              <a:rPr lang="en-US" sz="1850" b="1" dirty="0">
                <a:latin typeface="Arial" panose="020B0604020202020204" pitchFamily="34" charset="0"/>
                <a:cs typeface="Arial" panose="020B0604020202020204" pitchFamily="34" charset="0"/>
              </a:rPr>
              <a:t>Grade C</a:t>
            </a:r>
            <a:r>
              <a:rPr lang="en-US" sz="1850" dirty="0">
                <a:latin typeface="Arial" panose="020B0604020202020204" pitchFamily="34" charset="0"/>
                <a:cs typeface="Arial" panose="020B0604020202020204" pitchFamily="34" charset="0"/>
              </a:rPr>
              <a:t> candidate should demonstrate the </a:t>
            </a:r>
            <a:r>
              <a:rPr lang="en-US" sz="1850" dirty="0" smtClean="0">
                <a:latin typeface="Arial" panose="020B0604020202020204" pitchFamily="34" charset="0"/>
                <a:cs typeface="Arial" panose="020B0604020202020204" pitchFamily="34" charset="0"/>
              </a:rPr>
              <a:t>following:</a:t>
            </a:r>
          </a:p>
          <a:p>
            <a:pPr marL="228600" indent="-228600"/>
            <a:r>
              <a:rPr lang="en-US" sz="1850" b="1" dirty="0" smtClean="0">
                <a:latin typeface="Arial" panose="020B0604020202020204" pitchFamily="34" charset="0"/>
                <a:cs typeface="Arial" panose="020B0604020202020204" pitchFamily="34" charset="0"/>
              </a:rPr>
              <a:t>Knowledge </a:t>
            </a:r>
            <a:r>
              <a:rPr lang="en-US" sz="1850" b="1" dirty="0">
                <a:latin typeface="Arial" panose="020B0604020202020204" pitchFamily="34" charset="0"/>
                <a:cs typeface="Arial" panose="020B0604020202020204" pitchFamily="34" charset="0"/>
              </a:rPr>
              <a:t>and </a:t>
            </a:r>
            <a:r>
              <a:rPr lang="en-US" sz="1850" b="1" dirty="0" smtClean="0">
                <a:latin typeface="Arial" panose="020B0604020202020204" pitchFamily="34" charset="0"/>
                <a:cs typeface="Arial" panose="020B0604020202020204" pitchFamily="34" charset="0"/>
              </a:rPr>
              <a:t>understanding</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identify detailed facts, conventions and techniques in relation to the content of the </a:t>
            </a:r>
            <a:r>
              <a:rPr lang="en-US" sz="1850" dirty="0" smtClean="0">
                <a:latin typeface="Arial" panose="020B0604020202020204" pitchFamily="34" charset="0"/>
                <a:cs typeface="Arial" panose="020B0604020202020204" pitchFamily="34" charset="0"/>
              </a:rPr>
              <a:t>syllabus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define the concepts and ideas of the syllabus.</a:t>
            </a:r>
          </a:p>
          <a:p>
            <a:pPr marL="228600" indent="-228600"/>
            <a:r>
              <a:rPr lang="en-US" sz="1850" b="1" dirty="0" smtClean="0">
                <a:latin typeface="Arial" panose="020B0604020202020204" pitchFamily="34" charset="0"/>
                <a:cs typeface="Arial" panose="020B0604020202020204" pitchFamily="34" charset="0"/>
              </a:rPr>
              <a:t>Application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apply knowledge and understanding, using terms, concepts, theories and methods appropriately to address problems and </a:t>
            </a:r>
            <a:r>
              <a:rPr lang="en-US" sz="1850" dirty="0" smtClean="0">
                <a:latin typeface="Arial" panose="020B0604020202020204" pitchFamily="34" charset="0"/>
                <a:cs typeface="Arial" panose="020B0604020202020204" pitchFamily="34" charset="0"/>
              </a:rPr>
              <a:t>issues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draw conclusions, and to present these in a clear manner.</a:t>
            </a:r>
          </a:p>
          <a:p>
            <a:pPr marL="228600" indent="-228600"/>
            <a:r>
              <a:rPr lang="en-US" sz="1850" b="1" dirty="0" smtClean="0">
                <a:latin typeface="Arial" panose="020B0604020202020204" pitchFamily="34" charset="0"/>
                <a:cs typeface="Arial" panose="020B0604020202020204" pitchFamily="34" charset="0"/>
              </a:rPr>
              <a:t>Analysis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use and comment on information presented in various </a:t>
            </a:r>
            <a:r>
              <a:rPr lang="en-US" sz="1850" dirty="0" smtClean="0">
                <a:latin typeface="Arial" panose="020B0604020202020204" pitchFamily="34" charset="0"/>
                <a:cs typeface="Arial" panose="020B0604020202020204" pitchFamily="34" charset="0"/>
              </a:rPr>
              <a:t>forms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distinguish between evidence and opinion.</a:t>
            </a:r>
          </a:p>
          <a:p>
            <a:pPr marL="228600" indent="-228600"/>
            <a:r>
              <a:rPr lang="en-US" sz="1850" b="1" dirty="0" smtClean="0">
                <a:latin typeface="Arial" panose="020B0604020202020204" pitchFamily="34" charset="0"/>
                <a:cs typeface="Arial" panose="020B0604020202020204" pitchFamily="34" charset="0"/>
              </a:rPr>
              <a:t>Evaluation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evaluate and make reasoned judgements.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900" dirty="0">
                <a:latin typeface="Arial" panose="020B0604020202020204" pitchFamily="34" charset="0"/>
                <a:cs typeface="Arial" panose="020B0604020202020204" pitchFamily="34" charset="0"/>
              </a:rPr>
              <a:t>A </a:t>
            </a:r>
            <a:r>
              <a:rPr lang="en-US" sz="1900" b="1" dirty="0">
                <a:latin typeface="Arial" panose="020B0604020202020204" pitchFamily="34" charset="0"/>
                <a:cs typeface="Arial" panose="020B0604020202020204" pitchFamily="34" charset="0"/>
              </a:rPr>
              <a:t>Grade F </a:t>
            </a:r>
            <a:r>
              <a:rPr lang="en-US" sz="1900" dirty="0">
                <a:latin typeface="Arial" panose="020B0604020202020204" pitchFamily="34" charset="0"/>
                <a:cs typeface="Arial" panose="020B0604020202020204" pitchFamily="34" charset="0"/>
              </a:rPr>
              <a:t>candidate should demonstrate the following: Knowledge and </a:t>
            </a:r>
            <a:r>
              <a:rPr lang="en-US" sz="1900" dirty="0" smtClean="0">
                <a:latin typeface="Arial" panose="020B0604020202020204" pitchFamily="34" charset="0"/>
                <a:cs typeface="Arial" panose="020B0604020202020204" pitchFamily="34" charset="0"/>
              </a:rPr>
              <a:t>understanding</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identify specific facts, conventions or techniques in relation to the content of the </a:t>
            </a:r>
            <a:r>
              <a:rPr lang="en-US" sz="1900" dirty="0" smtClean="0">
                <a:latin typeface="Arial" panose="020B0604020202020204" pitchFamily="34" charset="0"/>
                <a:cs typeface="Arial" panose="020B0604020202020204" pitchFamily="34" charset="0"/>
              </a:rPr>
              <a:t>syllabus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familiarity with definitions of the central concepts and ideas of the syllabus.</a:t>
            </a:r>
          </a:p>
          <a:p>
            <a:pPr marL="228600" indent="-228600"/>
            <a:r>
              <a:rPr lang="en-US" sz="1900" b="1" dirty="0" smtClean="0">
                <a:latin typeface="Arial" panose="020B0604020202020204" pitchFamily="34" charset="0"/>
                <a:cs typeface="Arial" panose="020B0604020202020204" pitchFamily="34" charset="0"/>
              </a:rPr>
              <a:t>Application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apply knowledge and understanding, using terms, concepts, theories and methods appropriately to address problems and issues.</a:t>
            </a:r>
          </a:p>
          <a:p>
            <a:pPr marL="228600" indent="-228600"/>
            <a:r>
              <a:rPr lang="en-US" sz="1900" b="1" dirty="0" smtClean="0">
                <a:latin typeface="Arial" panose="020B0604020202020204" pitchFamily="34" charset="0"/>
                <a:cs typeface="Arial" panose="020B0604020202020204" pitchFamily="34" charset="0"/>
              </a:rPr>
              <a:t>Analysis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classify and present data in a simple way and a limited ability to select relevant information from a set of </a:t>
            </a:r>
            <a:r>
              <a:rPr lang="en-US" sz="1900" dirty="0" smtClean="0">
                <a:latin typeface="Arial" panose="020B0604020202020204" pitchFamily="34" charset="0"/>
                <a:cs typeface="Arial" panose="020B0604020202020204" pitchFamily="34" charset="0"/>
              </a:rPr>
              <a:t>data</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distinguish between evidence and opinion.</a:t>
            </a:r>
          </a:p>
          <a:p>
            <a:pPr marL="228600" indent="-228600"/>
            <a:r>
              <a:rPr lang="en-US" sz="1900" b="1" dirty="0" smtClean="0">
                <a:latin typeface="Arial" panose="020B0604020202020204" pitchFamily="34" charset="0"/>
                <a:cs typeface="Arial" panose="020B0604020202020204" pitchFamily="34" charset="0"/>
              </a:rPr>
              <a:t>Evaluation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understand implications and make recommendations.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6.3 – Glossary</a:t>
            </a:r>
            <a:endParaRPr lang="en-GB" sz="4000" b="1" dirty="0" smtClean="0"/>
          </a:p>
        </p:txBody>
      </p:sp>
      <p:sp>
        <p:nvSpPr>
          <p:cNvPr id="34" name="Rectangle 33"/>
          <p:cNvSpPr/>
          <p:nvPr/>
        </p:nvSpPr>
        <p:spPr>
          <a:xfrm>
            <a:off x="323528" y="1124744"/>
            <a:ext cx="8496944" cy="677108"/>
          </a:xfrm>
          <a:prstGeom prst="rect">
            <a:avLst/>
          </a:prstGeom>
        </p:spPr>
        <p:txBody>
          <a:bodyPr wrap="square">
            <a:spAutoFit/>
          </a:bodyPr>
          <a:lstStyle/>
          <a:p>
            <a:r>
              <a:rPr lang="en-GB" sz="1900" dirty="0" smtClean="0"/>
              <a:t>These are the technical terms you will need to know for the exam. Add them to your own Glossary.</a:t>
            </a:r>
            <a:endParaRPr lang="en-GB" sz="1900" dirty="0" smtClean="0">
              <a:latin typeface="Calibri" pitchFamily="34" charset="0"/>
              <a:cs typeface="Calibri" pitchFamily="34" charset="0"/>
            </a:endParaRPr>
          </a:p>
        </p:txBody>
      </p:sp>
      <p:sp>
        <p:nvSpPr>
          <p:cNvPr id="8" name="Rectangle 7"/>
          <p:cNvSpPr/>
          <p:nvPr/>
        </p:nvSpPr>
        <p:spPr>
          <a:xfrm>
            <a:off x="323850" y="1797308"/>
            <a:ext cx="8496622" cy="4624343"/>
          </a:xfrm>
          <a:prstGeom prst="rect">
            <a:avLst/>
          </a:prstGeom>
        </p:spPr>
        <p:txBody>
          <a:bodyPr wrap="square">
            <a:spAutoFit/>
          </a:bodyPr>
          <a:lstStyle/>
          <a:p>
            <a:pPr marL="0" indent="0">
              <a:buNone/>
            </a:pPr>
            <a:r>
              <a:rPr lang="en-US" sz="1550" b="1" dirty="0" smtClean="0"/>
              <a:t>Social Responsibility – </a:t>
            </a:r>
            <a:r>
              <a:rPr lang="en-US" sz="1550" dirty="0" smtClean="0"/>
              <a:t>When a business decision benefits stakeholders and other than shareholders, e.g. a decision to protect the environment by reducing pollution by using the latest and ‘greenest’ production equipment.</a:t>
            </a:r>
          </a:p>
          <a:p>
            <a:pPr marL="0" indent="0">
              <a:buNone/>
            </a:pPr>
            <a:r>
              <a:rPr lang="en-US" sz="1550" b="1" dirty="0" smtClean="0"/>
              <a:t>Environment</a:t>
            </a:r>
            <a:r>
              <a:rPr lang="en-US" sz="1550" dirty="0" smtClean="0"/>
              <a:t> – Our natural world including pure air, clean water and undeveloped countryside.</a:t>
            </a:r>
          </a:p>
          <a:p>
            <a:pPr marL="0" indent="0">
              <a:buNone/>
            </a:pPr>
            <a:r>
              <a:rPr lang="en-US" sz="1550" b="1" dirty="0" smtClean="0"/>
              <a:t>Private Costs </a:t>
            </a:r>
            <a:r>
              <a:rPr lang="en-US" sz="1550" dirty="0" smtClean="0"/>
              <a:t>– The costs paid by the business of an activity</a:t>
            </a:r>
          </a:p>
          <a:p>
            <a:pPr marL="0" indent="0">
              <a:buNone/>
            </a:pPr>
            <a:r>
              <a:rPr lang="en-US" sz="1550" b="1" dirty="0" smtClean="0"/>
              <a:t>Private Benefits </a:t>
            </a:r>
            <a:r>
              <a:rPr lang="en-US" sz="1550" dirty="0" smtClean="0"/>
              <a:t>– The gains to a business of that activity</a:t>
            </a:r>
          </a:p>
          <a:p>
            <a:pPr marL="0" indent="0">
              <a:buNone/>
            </a:pPr>
            <a:r>
              <a:rPr lang="en-US" sz="1550" b="1" dirty="0" smtClean="0"/>
              <a:t>External Costs </a:t>
            </a:r>
            <a:r>
              <a:rPr lang="en-US" sz="1550" dirty="0" smtClean="0"/>
              <a:t>– Costs paid for by the rest of society other than the business, as a result of business activity.</a:t>
            </a:r>
          </a:p>
          <a:p>
            <a:pPr marL="0" indent="0">
              <a:buNone/>
            </a:pPr>
            <a:r>
              <a:rPr lang="en-US" sz="1550" b="1" dirty="0" smtClean="0"/>
              <a:t>External Benefits </a:t>
            </a:r>
            <a:r>
              <a:rPr lang="en-US" sz="1550" dirty="0" smtClean="0"/>
              <a:t>– The gains to the rest of society, other than the business, resulting from business activity.</a:t>
            </a:r>
          </a:p>
          <a:p>
            <a:pPr marL="0" indent="0">
              <a:buNone/>
            </a:pPr>
            <a:r>
              <a:rPr lang="en-US" sz="1550" b="1" dirty="0" smtClean="0"/>
              <a:t>Social Costs </a:t>
            </a:r>
            <a:r>
              <a:rPr lang="en-US" sz="1550" dirty="0" smtClean="0"/>
              <a:t>– Social Costs = External Costs – Private Costs.</a:t>
            </a:r>
          </a:p>
          <a:p>
            <a:pPr marL="0" indent="0">
              <a:buNone/>
            </a:pPr>
            <a:r>
              <a:rPr lang="en-US" sz="1550" b="1" dirty="0" smtClean="0"/>
              <a:t>Social Benefits </a:t>
            </a:r>
            <a:r>
              <a:rPr lang="en-US" sz="1550" dirty="0" smtClean="0"/>
              <a:t>– Social Benefits =  External Benefits – Private Benefits.</a:t>
            </a:r>
          </a:p>
          <a:p>
            <a:pPr marL="0" indent="0">
              <a:buNone/>
            </a:pPr>
            <a:r>
              <a:rPr lang="en-US" sz="1550" b="1" dirty="0" smtClean="0"/>
              <a:t>Sustainable Development </a:t>
            </a:r>
            <a:r>
              <a:rPr lang="en-US" sz="1550" dirty="0" smtClean="0"/>
              <a:t>– Development that does not put at risk the living standards of future generations.</a:t>
            </a:r>
          </a:p>
          <a:p>
            <a:pPr marL="0" indent="0">
              <a:buNone/>
            </a:pPr>
            <a:r>
              <a:rPr lang="en-US" sz="1550" b="1" dirty="0" smtClean="0"/>
              <a:t>Pressure Group </a:t>
            </a:r>
            <a:r>
              <a:rPr lang="en-US" sz="1550" dirty="0" smtClean="0"/>
              <a:t>– A group made up of people who want to change business (or government) decisions and they take action such as </a:t>
            </a:r>
            <a:r>
              <a:rPr lang="en-US" sz="1550" dirty="0" err="1" smtClean="0"/>
              <a:t>organising</a:t>
            </a:r>
            <a:r>
              <a:rPr lang="en-US" sz="1550" dirty="0" smtClean="0"/>
              <a:t> consumer boycotts.</a:t>
            </a:r>
          </a:p>
          <a:p>
            <a:pPr marL="0" indent="0">
              <a:buNone/>
            </a:pPr>
            <a:r>
              <a:rPr lang="en-US" sz="1550" b="1" dirty="0" smtClean="0"/>
              <a:t>Consumer Boycotts </a:t>
            </a:r>
            <a:r>
              <a:rPr lang="en-US" sz="1550" dirty="0" smtClean="0"/>
              <a:t>– When consumers decide not to buy products from businesses that do not act in a socially responsible way.</a:t>
            </a:r>
          </a:p>
          <a:p>
            <a:pPr marL="0" indent="0">
              <a:buNone/>
            </a:pPr>
            <a:r>
              <a:rPr lang="en-US" sz="1550" b="1" dirty="0" smtClean="0"/>
              <a:t>Ethical Decisions </a:t>
            </a:r>
            <a:r>
              <a:rPr lang="en-US" sz="1550" dirty="0" smtClean="0"/>
              <a:t>– Based on a moral code. Sometimes referred to as ‘doing the right thing’.</a:t>
            </a:r>
          </a:p>
        </p:txBody>
      </p:sp>
    </p:spTree>
    <p:extLst>
      <p:ext uri="{BB962C8B-B14F-4D97-AF65-F5344CB8AC3E}">
        <p14:creationId xmlns:p14="http://schemas.microsoft.com/office/powerpoint/2010/main" val="51366607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56918</TotalTime>
  <Words>5440</Words>
  <Application>Microsoft Office PowerPoint</Application>
  <PresentationFormat>On-screen Show (4:3)</PresentationFormat>
  <Paragraphs>439</Paragraphs>
  <Slides>32</Slides>
  <Notes>32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41" baseType="lpstr">
      <vt:lpstr>Arial</vt:lpstr>
      <vt:lpstr>Calibri</vt:lpstr>
      <vt:lpstr>Lucida Sans Unicode</vt:lpstr>
      <vt:lpstr>Times New Roman</vt:lpstr>
      <vt:lpstr>Verdana</vt:lpstr>
      <vt:lpstr>Wingdings 2</vt:lpstr>
      <vt:lpstr>Wingdings 3</vt:lpstr>
      <vt:lpstr>Enderoth</vt:lpstr>
      <vt:lpstr>Packager Shell Object</vt:lpstr>
      <vt:lpstr>PowerPoint Presentation</vt:lpstr>
      <vt:lpstr>How to Answer a Paper 2 Question</vt:lpstr>
      <vt:lpstr>Assignment Scenario</vt:lpstr>
      <vt:lpstr>Assessment objectives</vt:lpstr>
      <vt:lpstr>Assessment objectives</vt:lpstr>
      <vt:lpstr>Grade Descriptors – A Grade</vt:lpstr>
      <vt:lpstr>Grade Descriptors – C Grade</vt:lpstr>
      <vt:lpstr>Grade Descriptors – F Grade</vt:lpstr>
      <vt:lpstr>6.3 – Glossary</vt:lpstr>
      <vt:lpstr>6.3 – Assessment Objectives</vt:lpstr>
      <vt:lpstr>6.3.1 – Globalisation</vt:lpstr>
      <vt:lpstr>6.3.1 – Globalisation – Potential Opportunities</vt:lpstr>
      <vt:lpstr>6.3.1 – Globalisation – Potential Threats</vt:lpstr>
      <vt:lpstr>6.3.1 – Why Governments Introduce Tariffs &amp; Quotas</vt:lpstr>
      <vt:lpstr>6.3.1 – Tariffs &amp; Quotas – Case Study</vt:lpstr>
      <vt:lpstr>6.3.2 – Multinational Businesses</vt:lpstr>
      <vt:lpstr>6.3.2 – Why become Multinational Businesses</vt:lpstr>
      <vt:lpstr>6.3.2 – Why become Multinational Businesses</vt:lpstr>
      <vt:lpstr>6.3.2 – Why become Multinational Businesses</vt:lpstr>
      <vt:lpstr>6.3.2 – Why become Multinational Businesses</vt:lpstr>
      <vt:lpstr>6.3.3 – Exchange Rates</vt:lpstr>
      <vt:lpstr>6.3.3 – Exchange Rates</vt:lpstr>
      <vt:lpstr>6.3.3 – Exchange Rates</vt:lpstr>
      <vt:lpstr>6.3.3 – Exchange Rates</vt:lpstr>
      <vt:lpstr>6.3.3 – Exchange Rates</vt:lpstr>
      <vt:lpstr>6.3.3 – Revision Summary – Exchange Rates</vt:lpstr>
      <vt:lpstr>6.3.3 – International Business in Focus</vt:lpstr>
      <vt:lpstr>6.3 – Government Economic Objectives: Exam-Style Questions – Paper 1</vt:lpstr>
      <vt:lpstr>6.3 – Government Economic Objectives: Exam-Style Questions – Paper 1</vt:lpstr>
      <vt:lpstr>6.3 – End of Section Case Study – Paper 2 Style</vt:lpstr>
      <vt:lpstr>6.3 – End of Section Case Study – Paper 2 Style</vt:lpstr>
      <vt:lpstr>6.3 – End of Section Case Study – Paper 2 Style</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1884</cp:revision>
  <cp:lastPrinted>2014-01-22T18:25:48Z</cp:lastPrinted>
  <dcterms:created xsi:type="dcterms:W3CDTF">2008-03-12T11:01:44Z</dcterms:created>
  <dcterms:modified xsi:type="dcterms:W3CDTF">2016-04-04T09:14:52Z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